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13"/>
  </p:notesMasterIdLst>
  <p:sldIdLst>
    <p:sldId id="256" r:id="rId2"/>
    <p:sldId id="258" r:id="rId3"/>
    <p:sldId id="270" r:id="rId4"/>
    <p:sldId id="262" r:id="rId5"/>
    <p:sldId id="278" r:id="rId6"/>
    <p:sldId id="319" r:id="rId7"/>
    <p:sldId id="317" r:id="rId8"/>
    <p:sldId id="312" r:id="rId9"/>
    <p:sldId id="321" r:id="rId10"/>
    <p:sldId id="320" r:id="rId11"/>
    <p:sldId id="315" r:id="rId12"/>
  </p:sldIdLst>
  <p:sldSz cx="9144000" cy="5143500" type="screen16x9"/>
  <p:notesSz cx="6858000" cy="9144000"/>
  <p:embeddedFontLst>
    <p:embeddedFont>
      <p:font typeface="DM Sans" panose="020B0604020202020204" charset="0"/>
      <p:regular r:id="rId14"/>
      <p:bold r:id="rId15"/>
      <p:italic r:id="rId16"/>
      <p:boldItalic r:id="rId17"/>
    </p:embeddedFont>
    <p:embeddedFont>
      <p:font typeface="Fira Sans Extra Condensed Medium" panose="020B0604020202020204" charset="0"/>
      <p:regular r:id="rId18"/>
      <p:bold r:id="rId19"/>
      <p:italic r:id="rId20"/>
      <p:boldItalic r:id="rId21"/>
    </p:embeddedFont>
    <p:embeddedFont>
      <p:font typeface="Oswald" panose="00000500000000000000" pitchFamily="2" charset="0"/>
      <p:regular r:id="rId22"/>
      <p:bold r:id="rId23"/>
    </p:embeddedFont>
    <p:embeddedFont>
      <p:font typeface="Roboto" panose="02000000000000000000" pitchFamily="2" charset="0"/>
      <p:regular r:id="rId24"/>
      <p:bold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DEA695-3D96-4C78-A7B7-6EF452A2B454}">
  <a:tblStyle styleId="{DADEA695-3D96-4C78-A7B7-6EF452A2B45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217" autoAdjust="0"/>
  </p:normalViewPr>
  <p:slideViewPr>
    <p:cSldViewPr snapToGrid="0">
      <p:cViewPr varScale="1">
        <p:scale>
          <a:sx n="93" d="100"/>
          <a:sy n="93" d="100"/>
        </p:scale>
        <p:origin x="2046" y="-4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0"/>
        <p:cNvGrpSpPr/>
        <p:nvPr/>
      </p:nvGrpSpPr>
      <p:grpSpPr>
        <a:xfrm>
          <a:off x="0" y="0"/>
          <a:ext cx="0" cy="0"/>
          <a:chOff x="0" y="0"/>
          <a:chExt cx="0" cy="0"/>
        </a:xfrm>
      </p:grpSpPr>
      <p:sp>
        <p:nvSpPr>
          <p:cNvPr id="1771" name="Google Shape;1771;gd6f11024ec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2" name="Google Shape;1772;gd6f11024ec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d6f11024e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d6f11024ec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cs typeface="Calibri"/>
              </a:rPr>
              <a:t>There are three main barriers to learning.</a:t>
            </a:r>
          </a:p>
          <a:p>
            <a:r>
              <a:rPr lang="en-GB" dirty="0">
                <a:cs typeface="Calibri"/>
              </a:rPr>
              <a:t>Emotional issues: can range from a lack of self-esteem and confidence, often due to low skill levels to negative personal experiences of learning. They may have a previously undetected or unaddressed learning disability that has hindered them reaching their potential.</a:t>
            </a:r>
          </a:p>
          <a:p>
            <a:r>
              <a:rPr lang="en-GB" dirty="0">
                <a:cs typeface="Calibri"/>
              </a:rPr>
              <a:t>Social and cultural issues: students may be subjected to peer pressure and have unrealistic goals. Family background may also influence where they are when they commence their studies.</a:t>
            </a:r>
          </a:p>
          <a:p>
            <a:r>
              <a:rPr lang="en-GB" dirty="0">
                <a:cs typeface="Calibri"/>
              </a:rPr>
              <a:t>Practical and personal issues: include transport or accessibility to the college, financial difficulties and lack of access to information to enable them to make an informed choice.</a:t>
            </a:r>
          </a:p>
          <a:p>
            <a:r>
              <a:rPr lang="en-GB" dirty="0">
                <a:cs typeface="Calibri"/>
              </a:rPr>
              <a:t>Traditionally, FE colleges have offered a second chance to students who did not achieve their full potential at school. This also includes mature learners who enrol in order to gain or improve their qualifications. While FE colleges are able to turn around the expectations of a substantial number of students who leave school without five GCSE’s A* – C, successful progression could still be improved within the sector.</a:t>
            </a:r>
          </a:p>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d85cd3c299_0_4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d85cd3c299_0_4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can be addressed at different stages throughout a student’s time at college.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order for the student to make an informed choice concerning which course to choose, the marketing and course information must be accessible to all potential students and also comply with the institution’s duty to make reasonable adjustments for people with disabilities. The images and text should avoid discriminatory messages and stereotypical images that may prevent some applicants from applying.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Pre-enrolment course information should be accessible to any applicant and explain fully the requirements of the course so that the applicant can make an informed decision whether or not to proceed.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Initial advice and guidance should be provided by experienced staff and be consistent across all courses at the institution. It is important that those providing this service are aware of the barriers that some groups of students may face so that they can outline the nature of the course. This can include information about compulsory elements such as attendance on residential, purchasing of equipment and other costs to ensure that the student is fully aware of what is required of them. The application process must be supportive and non-discriminatory. The quality of initial advice and assessment when a person applies to study on a course in FE cannot be underestimated.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order to ascertain a student’s suitability for a course, initial assessment and diagnostic testing can be offered either at interview or at induction. This process enables a student to be redirected onto another course or into one at a different level if required. To move a student at this stage is less disruptive and less likely to result in the student dropping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Once a student has been enrolled on a suitable course and their academic ability has been assessed, a detailed induction can reveal a student’s social ability that can in turn be noted and supported if required. Peer mentoring and regular tutorial input can aid retention and help a student benefit from being at college.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l"/>
            <a:r>
              <a:rPr lang="en-GB" b="0" i="0" dirty="0">
                <a:solidFill>
                  <a:srgbClr val="394753"/>
                </a:solidFill>
                <a:effectLst/>
                <a:latin typeface="Arial" panose="020B0604020202020204" pitchFamily="34" charset="0"/>
              </a:rPr>
              <a:t>Progression can also be linear but with funding restrictions, students are often encouraged to move up to a higher-level course when in fact they should be consolidating what they have learned. Although students with learning difficulties and or disabilities are able to enrol on non-qualification led courses and in some cases are able to move horizontally; the majority of students need to progress to higher levels to achieve their goal.</a:t>
            </a:r>
          </a:p>
          <a:p>
            <a:pPr algn="l"/>
            <a:r>
              <a:rPr lang="en-GB" b="0" i="0" dirty="0">
                <a:solidFill>
                  <a:srgbClr val="394753"/>
                </a:solidFill>
                <a:effectLst/>
                <a:latin typeface="Arial" panose="020B0604020202020204" pitchFamily="34" charset="0"/>
              </a:rPr>
              <a:t>Many students who enrol in an FE college, especially those at Level 1, have not necessarily performed well at school and need to be supported through the elements that a new higher-level course will require. Often students who achieve an L1 qualification are not retained on an L2 course because they cannot keep up with the assignments. Perhaps if L2 staff occasionally taught the students who were expected to progress onto their courses the transition maybe a little more successful?</a:t>
            </a:r>
          </a:p>
          <a:p>
            <a:pPr algn="l"/>
            <a:r>
              <a:rPr lang="en-GB" b="0" i="0" dirty="0">
                <a:solidFill>
                  <a:srgbClr val="394753"/>
                </a:solidFill>
                <a:effectLst/>
                <a:latin typeface="Arial" panose="020B0604020202020204" pitchFamily="34" charset="0"/>
              </a:rPr>
              <a:t>In addition to delivering the core academic qualification, colleges should ensure that students are taught a range of study skills including how to research articles, decipher fact from opinion and how to scan for the information that they require. Writing longer documents in appropriate formats should also be covered in order to improve the chance of a student moving onto a higher-level course. Students must be encouraged to work independently, understand the importance of deadlines and when to ask for assistance. By teaching the basic study type skills, an FE student has an increased chance of coping with the transition onto another course.</a:t>
            </a:r>
          </a:p>
          <a:p>
            <a:pPr algn="l"/>
            <a:r>
              <a:rPr lang="en-GB" b="0" i="0" dirty="0">
                <a:solidFill>
                  <a:srgbClr val="394753"/>
                </a:solidFill>
                <a:effectLst/>
                <a:latin typeface="Arial" panose="020B0604020202020204" pitchFamily="34" charset="0"/>
              </a:rPr>
              <a:t>Often students are unable to contribute to group discussions or undertake presentations. This can be due to many factors as already outlined in barriers to learning. However, teaching listening skills and how to contribute effectively to different audiences can help the situation.</a:t>
            </a:r>
          </a:p>
          <a:p>
            <a:pPr algn="l"/>
            <a:r>
              <a:rPr lang="en-GB" b="0" i="0" dirty="0">
                <a:solidFill>
                  <a:srgbClr val="394753"/>
                </a:solidFill>
                <a:effectLst/>
                <a:latin typeface="Arial" panose="020B0604020202020204" pitchFamily="34" charset="0"/>
              </a:rPr>
              <a:t>Although Functional Skills were introduced to the FE curriculum some years ago in order to try to tackle the issues around students falling short of employer’s expectations, there has been often insufficient emphasis placed on these lessons. They are often tagged onto the end of the day or seen as an unnecessary extra that detracted students from their main subject of study. If progression is to improve and students are to be equipped to move on, these lessons along with study skills are an essential part of the learner journey.</a:t>
            </a:r>
          </a:p>
          <a:p>
            <a:pPr algn="l"/>
            <a:r>
              <a:rPr lang="en-GB" b="0" i="0" dirty="0">
                <a:solidFill>
                  <a:srgbClr val="394753"/>
                </a:solidFill>
                <a:effectLst/>
                <a:latin typeface="Arial" panose="020B0604020202020204" pitchFamily="34" charset="0"/>
              </a:rPr>
              <a:t>College libraries are often underused and not seen as an area where students can gain valuable support from the skills of the library staff. So often students are unable to research a subject, let alone skim and scan, summarise and use collected information for their own use. These skills have to be taught and this causes colleges a problem. With the emphasis being on teaching larger classes with reduced face-to-face time, lecturers don’t necessarily have the time to teach more than the main qualification and managers are under pressure to make the curriculum as cost effective as possible.</a:t>
            </a:r>
          </a:p>
          <a:p>
            <a:pPr algn="l"/>
            <a:r>
              <a:rPr lang="en-GB" b="0" i="0" dirty="0">
                <a:solidFill>
                  <a:srgbClr val="394753"/>
                </a:solidFill>
                <a:effectLst/>
                <a:latin typeface="Arial" panose="020B0604020202020204" pitchFamily="34" charset="0"/>
              </a:rPr>
              <a:t>FE colleges have an obligation to equip their students with the appropriate transferable knowledge and skills including nurturing an ability to cope with changes in their lives, new expectations and the demands of a new environment. Throughout their time in college they should be developing a holistic approach to their education and work.</a:t>
            </a:r>
          </a:p>
          <a:p>
            <a:pPr algn="l"/>
            <a:r>
              <a:rPr lang="en-GB" b="0" i="0" dirty="0">
                <a:solidFill>
                  <a:srgbClr val="394753"/>
                </a:solidFill>
                <a:effectLst/>
                <a:latin typeface="Arial" panose="020B0604020202020204" pitchFamily="34" charset="0"/>
              </a:rPr>
              <a:t>If we are to educate our young people effectively and support them as much as possible to achieve their outcomes and successfully progress, more time has to be given to the underpinning knowledge and skills that can be used as a foundation for future training or employment. If students are not successful in their progression and employers’ needs are still not met, we will continue to be unable to fill the skills gap post-Brexit.</a:t>
            </a:r>
          </a:p>
          <a:p>
            <a:endParaRPr lang="en-GB" dirty="0"/>
          </a:p>
        </p:txBody>
      </p:sp>
    </p:spTree>
    <p:extLst>
      <p:ext uri="{BB962C8B-B14F-4D97-AF65-F5344CB8AC3E}">
        <p14:creationId xmlns:p14="http://schemas.microsoft.com/office/powerpoint/2010/main" val="449271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109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GB" dirty="0">
                <a:cs typeface="Calibri"/>
              </a:rPr>
              <a:t>Didn’t achieve the grades? </a:t>
            </a:r>
          </a:p>
          <a:p>
            <a:pPr marL="0" indent="0">
              <a:buNone/>
            </a:pPr>
            <a:r>
              <a:rPr lang="en-GB" dirty="0">
                <a:cs typeface="Calibri"/>
              </a:rPr>
              <a:t>Poor behaviour? </a:t>
            </a:r>
          </a:p>
          <a:p>
            <a:pPr marL="0" indent="0">
              <a:buNone/>
            </a:pPr>
            <a:r>
              <a:rPr lang="en-GB" dirty="0">
                <a:cs typeface="Calibri"/>
              </a:rPr>
              <a:t>Poor attendance? </a:t>
            </a:r>
          </a:p>
          <a:p>
            <a:pPr marL="0" indent="0">
              <a:buNone/>
            </a:pPr>
            <a:r>
              <a:rPr lang="en-GB" dirty="0">
                <a:cs typeface="Calibri"/>
              </a:rPr>
              <a:t>No longer interested in the subject? </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1856686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d6f11024e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d6f11024ec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Behaviour problems in a classroom increase the stress levels for both the teacher and pupils, disrupt the flow of lessons and conflict with both learning objectives and the processes of learning. They also change the classroom dynamic as the focus of attention shifts from the academic tasks at hand to the distractions provided by disruptive behaviours. Typically, one or two pupils are identifiable as ‘problems’, sometimes they act in ways that compound management difficulties by inciting each other and, possibly, others in the class into disruptive activities. The usual response to problematic behaviour is to identify the child(ren) involved as ‘the problem’, to focus on them as a source of ‘trouble’ and to devise strategies specifically to deal with their inappropriate behaviour.</a:t>
            </a:r>
          </a:p>
        </p:txBody>
      </p:sp>
    </p:spTree>
    <p:extLst>
      <p:ext uri="{BB962C8B-B14F-4D97-AF65-F5344CB8AC3E}">
        <p14:creationId xmlns:p14="http://schemas.microsoft.com/office/powerpoint/2010/main" val="246934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225" y="742950"/>
            <a:ext cx="4487400" cy="31281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6600" b="1">
                <a:latin typeface="+mj-lt"/>
                <a:ea typeface="Oswald" panose="020B0604020202020204" pitchFamily="2" charset="0"/>
                <a:cs typeface="Oswald" panose="020B0604020202020204" pitchFamily="2" charset="0"/>
                <a:sym typeface="Oswal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713225" y="3777100"/>
            <a:ext cx="3012600" cy="633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800">
                <a:solidFill>
                  <a:schemeClr val="dk1"/>
                </a:solidFill>
                <a:latin typeface="+mn-lt"/>
                <a:ea typeface="Oswald" panose="020B0604020202020204" pitchFamily="2" charset="0"/>
                <a:cs typeface="Oswald" panose="020B0604020202020204" pitchFamily="2" charset="0"/>
                <a:sym typeface="DM Sans"/>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1" name="Google Shape;11;p2"/>
          <p:cNvSpPr/>
          <p:nvPr/>
        </p:nvSpPr>
        <p:spPr>
          <a:xfrm>
            <a:off x="4457700"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2606625"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rot="5400000">
            <a:off x="8277225" y="-253589"/>
            <a:ext cx="203100" cy="1116376"/>
            <a:chOff x="-485775" y="1233324"/>
            <a:chExt cx="203100" cy="1116376"/>
          </a:xfrm>
        </p:grpSpPr>
        <p:sp>
          <p:nvSpPr>
            <p:cNvPr id="14" name="Google Shape;14;p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1">
  <p:cSld name="CUSTOM_15">
    <p:spTree>
      <p:nvGrpSpPr>
        <p:cNvPr id="1" name="Shape 678"/>
        <p:cNvGrpSpPr/>
        <p:nvPr/>
      </p:nvGrpSpPr>
      <p:grpSpPr>
        <a:xfrm>
          <a:off x="0" y="0"/>
          <a:ext cx="0" cy="0"/>
          <a:chOff x="0" y="0"/>
          <a:chExt cx="0" cy="0"/>
        </a:xfrm>
      </p:grpSpPr>
      <p:sp>
        <p:nvSpPr>
          <p:cNvPr id="679" name="Google Shape;679;p28"/>
          <p:cNvSpPr/>
          <p:nvPr/>
        </p:nvSpPr>
        <p:spPr>
          <a:xfrm>
            <a:off x="6059438"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8"/>
          <p:cNvSpPr/>
          <p:nvPr/>
        </p:nvSpPr>
        <p:spPr>
          <a:xfrm>
            <a:off x="855563"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1" name="Google Shape;681;p28"/>
          <p:cNvGrpSpPr/>
          <p:nvPr/>
        </p:nvGrpSpPr>
        <p:grpSpPr>
          <a:xfrm>
            <a:off x="311925" y="324161"/>
            <a:ext cx="203100" cy="1116376"/>
            <a:chOff x="-485775" y="1233324"/>
            <a:chExt cx="203100" cy="1116376"/>
          </a:xfrm>
        </p:grpSpPr>
        <p:sp>
          <p:nvSpPr>
            <p:cNvPr id="682" name="Google Shape;682;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2" name="Google Shape;692;p28"/>
          <p:cNvGrpSpPr/>
          <p:nvPr/>
        </p:nvGrpSpPr>
        <p:grpSpPr>
          <a:xfrm flipH="1">
            <a:off x="8555251" y="3757449"/>
            <a:ext cx="203100" cy="1116376"/>
            <a:chOff x="-485775" y="1233324"/>
            <a:chExt cx="203100" cy="1116376"/>
          </a:xfrm>
        </p:grpSpPr>
        <p:sp>
          <p:nvSpPr>
            <p:cNvPr id="693" name="Google Shape;693;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2">
  <p:cSld name="CUSTOM_16">
    <p:spTree>
      <p:nvGrpSpPr>
        <p:cNvPr id="1" name="Shape 703"/>
        <p:cNvGrpSpPr/>
        <p:nvPr/>
      </p:nvGrpSpPr>
      <p:grpSpPr>
        <a:xfrm>
          <a:off x="0" y="0"/>
          <a:ext cx="0" cy="0"/>
          <a:chOff x="0" y="0"/>
          <a:chExt cx="0" cy="0"/>
        </a:xfrm>
      </p:grpSpPr>
      <p:sp>
        <p:nvSpPr>
          <p:cNvPr id="704" name="Google Shape;704;p29"/>
          <p:cNvSpPr/>
          <p:nvPr/>
        </p:nvSpPr>
        <p:spPr>
          <a:xfrm>
            <a:off x="8212088" y="3241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9"/>
          <p:cNvSpPr/>
          <p:nvPr/>
        </p:nvSpPr>
        <p:spPr>
          <a:xfrm>
            <a:off x="-1297087" y="22193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6" name="Google Shape;706;p29"/>
          <p:cNvGrpSpPr/>
          <p:nvPr/>
        </p:nvGrpSpPr>
        <p:grpSpPr>
          <a:xfrm rot="5400000">
            <a:off x="653587" y="-274582"/>
            <a:ext cx="203100" cy="1116376"/>
            <a:chOff x="-485775" y="1233324"/>
            <a:chExt cx="203100" cy="1116376"/>
          </a:xfrm>
        </p:grpSpPr>
        <p:sp>
          <p:nvSpPr>
            <p:cNvPr id="707" name="Google Shape;707;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 name="Google Shape;717;p29"/>
          <p:cNvGrpSpPr/>
          <p:nvPr/>
        </p:nvGrpSpPr>
        <p:grpSpPr>
          <a:xfrm rot="-5400000" flipH="1">
            <a:off x="8287313" y="4301706"/>
            <a:ext cx="203100" cy="1116376"/>
            <a:chOff x="-485775" y="1233324"/>
            <a:chExt cx="203100" cy="1116376"/>
          </a:xfrm>
        </p:grpSpPr>
        <p:sp>
          <p:nvSpPr>
            <p:cNvPr id="718" name="Google Shape;718;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3">
  <p:cSld name="CUSTOM_17">
    <p:spTree>
      <p:nvGrpSpPr>
        <p:cNvPr id="1" name="Shape 728"/>
        <p:cNvGrpSpPr/>
        <p:nvPr/>
      </p:nvGrpSpPr>
      <p:grpSpPr>
        <a:xfrm>
          <a:off x="0" y="0"/>
          <a:ext cx="0" cy="0"/>
          <a:chOff x="0" y="0"/>
          <a:chExt cx="0" cy="0"/>
        </a:xfrm>
      </p:grpSpPr>
      <p:sp>
        <p:nvSpPr>
          <p:cNvPr id="729" name="Google Shape;729;p30"/>
          <p:cNvSpPr/>
          <p:nvPr/>
        </p:nvSpPr>
        <p:spPr>
          <a:xfrm>
            <a:off x="5860313"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0"/>
          <p:cNvSpPr/>
          <p:nvPr/>
        </p:nvSpPr>
        <p:spPr>
          <a:xfrm>
            <a:off x="7561988"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1" name="Google Shape;731;p30"/>
          <p:cNvGrpSpPr/>
          <p:nvPr/>
        </p:nvGrpSpPr>
        <p:grpSpPr>
          <a:xfrm rot="10800000">
            <a:off x="8651138" y="908461"/>
            <a:ext cx="203100" cy="1116376"/>
            <a:chOff x="-485775" y="1233324"/>
            <a:chExt cx="203100" cy="1116376"/>
          </a:xfrm>
        </p:grpSpPr>
        <p:sp>
          <p:nvSpPr>
            <p:cNvPr id="732" name="Google Shape;732;p30"/>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0"/>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0"/>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0"/>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0"/>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0"/>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0"/>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0"/>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0"/>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0"/>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2" name="Google Shape;742;p30"/>
          <p:cNvSpPr/>
          <p:nvPr/>
        </p:nvSpPr>
        <p:spPr>
          <a:xfrm>
            <a:off x="152400" y="3524250"/>
            <a:ext cx="1418100" cy="1418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720000" y="2455650"/>
            <a:ext cx="34233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000">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 name="Google Shape;26;p3"/>
          <p:cNvSpPr txBox="1">
            <a:spLocks noGrp="1"/>
          </p:cNvSpPr>
          <p:nvPr>
            <p:ph type="title" idx="2" hasCustomPrompt="1"/>
          </p:nvPr>
        </p:nvSpPr>
        <p:spPr>
          <a:xfrm>
            <a:off x="720000" y="1299725"/>
            <a:ext cx="1509000" cy="1043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0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7" name="Google Shape;27;p3"/>
          <p:cNvSpPr txBox="1">
            <a:spLocks noGrp="1"/>
          </p:cNvSpPr>
          <p:nvPr>
            <p:ph type="subTitle" idx="1"/>
          </p:nvPr>
        </p:nvSpPr>
        <p:spPr>
          <a:xfrm>
            <a:off x="720000" y="3208375"/>
            <a:ext cx="27282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atin typeface="+mn-lt"/>
                <a:ea typeface="Roboto" panose="02000000000000000000" pitchFamily="2" charset="0"/>
                <a:cs typeface="Roboto" panose="02000000000000000000" pitchFamily="2" charset="0"/>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grpSp>
        <p:nvGrpSpPr>
          <p:cNvPr id="28" name="Google Shape;28;p3"/>
          <p:cNvGrpSpPr/>
          <p:nvPr/>
        </p:nvGrpSpPr>
        <p:grpSpPr>
          <a:xfrm>
            <a:off x="228600" y="507724"/>
            <a:ext cx="203100" cy="1116376"/>
            <a:chOff x="-485775" y="1233324"/>
            <a:chExt cx="203100" cy="1116376"/>
          </a:xfrm>
        </p:grpSpPr>
        <p:sp>
          <p:nvSpPr>
            <p:cNvPr id="29" name="Google Shape;29;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39;p3"/>
          <p:cNvSpPr/>
          <p:nvPr/>
        </p:nvSpPr>
        <p:spPr>
          <a:xfrm>
            <a:off x="1421738" y="-11812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40;p3"/>
          <p:cNvGrpSpPr/>
          <p:nvPr/>
        </p:nvGrpSpPr>
        <p:grpSpPr>
          <a:xfrm rot="5400000">
            <a:off x="990600" y="4319424"/>
            <a:ext cx="203100" cy="1116376"/>
            <a:chOff x="-485775" y="1233324"/>
            <a:chExt cx="203100" cy="1116376"/>
          </a:xfrm>
        </p:grpSpPr>
        <p:sp>
          <p:nvSpPr>
            <p:cNvPr id="41" name="Google Shape;41;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31"/>
        <p:cNvGrpSpPr/>
        <p:nvPr/>
      </p:nvGrpSpPr>
      <p:grpSpPr>
        <a:xfrm>
          <a:off x="0" y="0"/>
          <a:ext cx="0" cy="0"/>
          <a:chOff x="0" y="0"/>
          <a:chExt cx="0" cy="0"/>
        </a:xfrm>
      </p:grpSpPr>
      <p:sp>
        <p:nvSpPr>
          <p:cNvPr id="132" name="Google Shape;132;p7"/>
          <p:cNvSpPr txBox="1">
            <a:spLocks noGrp="1"/>
          </p:cNvSpPr>
          <p:nvPr>
            <p:ph type="body" idx="1"/>
          </p:nvPr>
        </p:nvSpPr>
        <p:spPr>
          <a:xfrm>
            <a:off x="720000" y="1843250"/>
            <a:ext cx="4423500" cy="2616600"/>
          </a:xfrm>
          <a:prstGeom prst="rect">
            <a:avLst/>
          </a:prstGeom>
        </p:spPr>
        <p:txBody>
          <a:bodyPr spcFirstLastPara="1" wrap="square" lIns="91425" tIns="91425" rIns="91425" bIns="91425" anchor="ctr" anchorCtr="0">
            <a:noAutofit/>
          </a:bodyPr>
          <a:lstStyle>
            <a:lvl1pPr marL="457200" lvl="0" indent="-330200" rtl="0">
              <a:lnSpc>
                <a:spcPct val="100000"/>
              </a:lnSpc>
              <a:spcBef>
                <a:spcPts val="0"/>
              </a:spcBef>
              <a:spcAft>
                <a:spcPts val="0"/>
              </a:spcAft>
              <a:buSzPts val="1600"/>
              <a:buChar char="●"/>
              <a:defRPr>
                <a:latin typeface="+mn-lt"/>
                <a:ea typeface="Roboto" panose="02000000000000000000" pitchFamily="2" charset="0"/>
                <a:cs typeface="Roboto" panose="02000000000000000000" pitchFamily="2" charset="0"/>
              </a:defRPr>
            </a:lvl1pPr>
            <a:lvl2pPr marL="914400" lvl="1" indent="-330200" rtl="0">
              <a:lnSpc>
                <a:spcPct val="100000"/>
              </a:lnSpc>
              <a:spcBef>
                <a:spcPts val="0"/>
              </a:spcBef>
              <a:spcAft>
                <a:spcPts val="0"/>
              </a:spcAft>
              <a:buSzPts val="1600"/>
              <a:buChar char="○"/>
              <a:defRPr/>
            </a:lvl2pPr>
            <a:lvl3pPr marL="1371600" lvl="2" indent="-330200" rtl="0">
              <a:lnSpc>
                <a:spcPct val="100000"/>
              </a:lnSpc>
              <a:spcBef>
                <a:spcPts val="1600"/>
              </a:spcBef>
              <a:spcAft>
                <a:spcPts val="0"/>
              </a:spcAft>
              <a:buSzPts val="1600"/>
              <a:buChar char="■"/>
              <a:defRPr/>
            </a:lvl3pPr>
            <a:lvl4pPr marL="1828800" lvl="3" indent="-330200" rtl="0">
              <a:lnSpc>
                <a:spcPct val="100000"/>
              </a:lnSpc>
              <a:spcBef>
                <a:spcPts val="1600"/>
              </a:spcBef>
              <a:spcAft>
                <a:spcPts val="0"/>
              </a:spcAft>
              <a:buSzPts val="1600"/>
              <a:buChar char="●"/>
              <a:defRPr/>
            </a:lvl4pPr>
            <a:lvl5pPr marL="2286000" lvl="4" indent="-330200" rtl="0">
              <a:lnSpc>
                <a:spcPct val="100000"/>
              </a:lnSpc>
              <a:spcBef>
                <a:spcPts val="1600"/>
              </a:spcBef>
              <a:spcAft>
                <a:spcPts val="0"/>
              </a:spcAft>
              <a:buSzPts val="1600"/>
              <a:buChar char="○"/>
              <a:defRPr/>
            </a:lvl5pPr>
            <a:lvl6pPr marL="2743200" lvl="5" indent="-330200" rtl="0">
              <a:lnSpc>
                <a:spcPct val="100000"/>
              </a:lnSpc>
              <a:spcBef>
                <a:spcPts val="1600"/>
              </a:spcBef>
              <a:spcAft>
                <a:spcPts val="0"/>
              </a:spcAft>
              <a:buSzPts val="1600"/>
              <a:buChar char="■"/>
              <a:defRPr/>
            </a:lvl6pPr>
            <a:lvl7pPr marL="3200400" lvl="6" indent="-330200" rtl="0">
              <a:lnSpc>
                <a:spcPct val="100000"/>
              </a:lnSpc>
              <a:spcBef>
                <a:spcPts val="1600"/>
              </a:spcBef>
              <a:spcAft>
                <a:spcPts val="0"/>
              </a:spcAft>
              <a:buSzPts val="1600"/>
              <a:buChar char="●"/>
              <a:defRPr/>
            </a:lvl7pPr>
            <a:lvl8pPr marL="3657600" lvl="7" indent="-330200" rtl="0">
              <a:lnSpc>
                <a:spcPct val="100000"/>
              </a:lnSpc>
              <a:spcBef>
                <a:spcPts val="1600"/>
              </a:spcBef>
              <a:spcAft>
                <a:spcPts val="0"/>
              </a:spcAft>
              <a:buSzPts val="1600"/>
              <a:buChar char="○"/>
              <a:defRPr/>
            </a:lvl8pPr>
            <a:lvl9pPr marL="4114800" lvl="8" indent="-330200" rtl="0">
              <a:lnSpc>
                <a:spcPct val="100000"/>
              </a:lnSpc>
              <a:spcBef>
                <a:spcPts val="1600"/>
              </a:spcBef>
              <a:spcAft>
                <a:spcPts val="1600"/>
              </a:spcAft>
              <a:buSzPts val="1600"/>
              <a:buChar char="■"/>
              <a:defRPr/>
            </a:lvl9pPr>
          </a:lstStyle>
          <a:p>
            <a:endParaRPr/>
          </a:p>
        </p:txBody>
      </p:sp>
      <p:sp>
        <p:nvSpPr>
          <p:cNvPr id="133" name="Google Shape;133;p7"/>
          <p:cNvSpPr txBox="1">
            <a:spLocks noGrp="1"/>
          </p:cNvSpPr>
          <p:nvPr>
            <p:ph type="title"/>
          </p:nvPr>
        </p:nvSpPr>
        <p:spPr>
          <a:xfrm>
            <a:off x="720000" y="419812"/>
            <a:ext cx="7704000" cy="1308900"/>
          </a:xfrm>
          <a:prstGeom prst="rect">
            <a:avLst/>
          </a:prstGeom>
        </p:spPr>
        <p:txBody>
          <a:bodyPr spcFirstLastPara="1" wrap="square" lIns="91425" tIns="91425" rIns="91425" bIns="91425" anchor="ctr" anchorCtr="0">
            <a:noAutofit/>
          </a:bodyPr>
          <a:lstStyle>
            <a:lvl1pPr lvl="0" rtl="0">
              <a:lnSpc>
                <a:spcPct val="120000"/>
              </a:lnSpc>
              <a:spcBef>
                <a:spcPts val="0"/>
              </a:spcBef>
              <a:spcAft>
                <a:spcPts val="0"/>
              </a:spcAft>
              <a:buSzPts val="3600"/>
              <a:buNone/>
              <a:defRPr>
                <a:solidFill>
                  <a:srgbClr val="362F34"/>
                </a:solidFill>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4" name="Google Shape;134;p7"/>
          <p:cNvSpPr/>
          <p:nvPr/>
        </p:nvSpPr>
        <p:spPr>
          <a:xfrm>
            <a:off x="8070113" y="6797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 name="Google Shape;135;p7"/>
          <p:cNvGrpSpPr/>
          <p:nvPr/>
        </p:nvGrpSpPr>
        <p:grpSpPr>
          <a:xfrm rot="10800000">
            <a:off x="8582988" y="3635011"/>
            <a:ext cx="203100" cy="1116376"/>
            <a:chOff x="-485775" y="1233324"/>
            <a:chExt cx="203100" cy="1116376"/>
          </a:xfrm>
        </p:grpSpPr>
        <p:sp>
          <p:nvSpPr>
            <p:cNvPr id="136" name="Google Shape;136;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 name="Google Shape;146;p7"/>
          <p:cNvGrpSpPr/>
          <p:nvPr/>
        </p:nvGrpSpPr>
        <p:grpSpPr>
          <a:xfrm rot="-5400000">
            <a:off x="971550" y="4214649"/>
            <a:ext cx="203100" cy="1116376"/>
            <a:chOff x="-485775" y="1233324"/>
            <a:chExt cx="203100" cy="1116376"/>
          </a:xfrm>
        </p:grpSpPr>
        <p:sp>
          <p:nvSpPr>
            <p:cNvPr id="147" name="Google Shape;147;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4"/>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CUSTOM_1">
    <p:spTree>
      <p:nvGrpSpPr>
        <p:cNvPr id="1" name="Shape 235"/>
        <p:cNvGrpSpPr/>
        <p:nvPr/>
      </p:nvGrpSpPr>
      <p:grpSpPr>
        <a:xfrm>
          <a:off x="0" y="0"/>
          <a:ext cx="0" cy="0"/>
          <a:chOff x="0" y="0"/>
          <a:chExt cx="0" cy="0"/>
        </a:xfrm>
      </p:grpSpPr>
      <p:sp>
        <p:nvSpPr>
          <p:cNvPr id="236" name="Google Shape;236;p13"/>
          <p:cNvSpPr txBox="1">
            <a:spLocks noGrp="1"/>
          </p:cNvSpPr>
          <p:nvPr>
            <p:ph type="title" hasCustomPrompt="1"/>
          </p:nvPr>
        </p:nvSpPr>
        <p:spPr>
          <a:xfrm>
            <a:off x="3639600"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7" name="Google Shape;237;p13"/>
          <p:cNvSpPr txBox="1">
            <a:spLocks noGrp="1"/>
          </p:cNvSpPr>
          <p:nvPr>
            <p:ph type="title" idx="2" hasCustomPrompt="1"/>
          </p:nvPr>
        </p:nvSpPr>
        <p:spPr>
          <a:xfrm>
            <a:off x="6144675"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8" name="Google Shape;238;p13"/>
          <p:cNvSpPr txBox="1">
            <a:spLocks noGrp="1"/>
          </p:cNvSpPr>
          <p:nvPr>
            <p:ph type="title" idx="3" hasCustomPrompt="1"/>
          </p:nvPr>
        </p:nvSpPr>
        <p:spPr>
          <a:xfrm>
            <a:off x="3639600"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9" name="Google Shape;239;p13"/>
          <p:cNvSpPr txBox="1">
            <a:spLocks noGrp="1"/>
          </p:cNvSpPr>
          <p:nvPr>
            <p:ph type="title" idx="4" hasCustomPrompt="1"/>
          </p:nvPr>
        </p:nvSpPr>
        <p:spPr>
          <a:xfrm>
            <a:off x="6144675"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0" name="Google Shape;240;p13"/>
          <p:cNvSpPr txBox="1">
            <a:spLocks noGrp="1"/>
          </p:cNvSpPr>
          <p:nvPr>
            <p:ph type="title" idx="5" hasCustomPrompt="1"/>
          </p:nvPr>
        </p:nvSpPr>
        <p:spPr>
          <a:xfrm>
            <a:off x="3639600"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1" name="Google Shape;241;p13"/>
          <p:cNvSpPr txBox="1">
            <a:spLocks noGrp="1"/>
          </p:cNvSpPr>
          <p:nvPr>
            <p:ph type="title" idx="6" hasCustomPrompt="1"/>
          </p:nvPr>
        </p:nvSpPr>
        <p:spPr>
          <a:xfrm>
            <a:off x="6144675"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2" name="Google Shape;242;p13"/>
          <p:cNvSpPr txBox="1">
            <a:spLocks noGrp="1"/>
          </p:cNvSpPr>
          <p:nvPr>
            <p:ph type="ctrTitle" idx="7"/>
          </p:nvPr>
        </p:nvSpPr>
        <p:spPr>
          <a:xfrm>
            <a:off x="3639600"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3" name="Google Shape;243;p13"/>
          <p:cNvSpPr txBox="1">
            <a:spLocks noGrp="1"/>
          </p:cNvSpPr>
          <p:nvPr>
            <p:ph type="subTitle" idx="1"/>
          </p:nvPr>
        </p:nvSpPr>
        <p:spPr>
          <a:xfrm>
            <a:off x="3639600"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4" name="Google Shape;244;p13"/>
          <p:cNvSpPr txBox="1">
            <a:spLocks noGrp="1"/>
          </p:cNvSpPr>
          <p:nvPr>
            <p:ph type="ctrTitle" idx="8"/>
          </p:nvPr>
        </p:nvSpPr>
        <p:spPr>
          <a:xfrm>
            <a:off x="6144675"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5" name="Google Shape;245;p13"/>
          <p:cNvSpPr txBox="1">
            <a:spLocks noGrp="1"/>
          </p:cNvSpPr>
          <p:nvPr>
            <p:ph type="subTitle" idx="9"/>
          </p:nvPr>
        </p:nvSpPr>
        <p:spPr>
          <a:xfrm>
            <a:off x="6144675"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6" name="Google Shape;246;p13"/>
          <p:cNvSpPr/>
          <p:nvPr/>
        </p:nvSpPr>
        <p:spPr>
          <a:xfrm>
            <a:off x="4490100" y="2753900"/>
            <a:ext cx="2525" cy="25"/>
          </a:xfrm>
          <a:custGeom>
            <a:avLst/>
            <a:gdLst/>
            <a:ahLst/>
            <a:cxnLst/>
            <a:rect l="l" t="t" r="r" b="b"/>
            <a:pathLst>
              <a:path w="101" h="1" extrusionOk="0">
                <a:moveTo>
                  <a:pt x="101" y="1"/>
                </a:moveTo>
                <a:lnTo>
                  <a:pt x="0" y="1"/>
                </a:lnTo>
                <a:lnTo>
                  <a:pt x="0" y="1"/>
                </a:lnTo>
                <a:close/>
              </a:path>
            </a:pathLst>
          </a:custGeom>
          <a:solidFill>
            <a:srgbClr val="CEF2F0"/>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
        <p:nvSpPr>
          <p:cNvPr id="247" name="Google Shape;247;p13"/>
          <p:cNvSpPr txBox="1">
            <a:spLocks noGrp="1"/>
          </p:cNvSpPr>
          <p:nvPr>
            <p:ph type="ctrTitle" idx="13"/>
          </p:nvPr>
        </p:nvSpPr>
        <p:spPr>
          <a:xfrm>
            <a:off x="3639600"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8" name="Google Shape;248;p13"/>
          <p:cNvSpPr txBox="1">
            <a:spLocks noGrp="1"/>
          </p:cNvSpPr>
          <p:nvPr>
            <p:ph type="subTitle" idx="14"/>
          </p:nvPr>
        </p:nvSpPr>
        <p:spPr>
          <a:xfrm>
            <a:off x="3639600"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49" name="Google Shape;249;p13"/>
          <p:cNvSpPr txBox="1">
            <a:spLocks noGrp="1"/>
          </p:cNvSpPr>
          <p:nvPr>
            <p:ph type="ctrTitle" idx="15"/>
          </p:nvPr>
        </p:nvSpPr>
        <p:spPr>
          <a:xfrm>
            <a:off x="6144675"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0" name="Google Shape;250;p13"/>
          <p:cNvSpPr txBox="1">
            <a:spLocks noGrp="1"/>
          </p:cNvSpPr>
          <p:nvPr>
            <p:ph type="subTitle" idx="16"/>
          </p:nvPr>
        </p:nvSpPr>
        <p:spPr>
          <a:xfrm>
            <a:off x="6144675"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1" name="Google Shape;251;p13"/>
          <p:cNvSpPr txBox="1">
            <a:spLocks noGrp="1"/>
          </p:cNvSpPr>
          <p:nvPr>
            <p:ph type="ctrTitle" idx="17"/>
          </p:nvPr>
        </p:nvSpPr>
        <p:spPr>
          <a:xfrm>
            <a:off x="3639600"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2" name="Google Shape;252;p13"/>
          <p:cNvSpPr txBox="1">
            <a:spLocks noGrp="1"/>
          </p:cNvSpPr>
          <p:nvPr>
            <p:ph type="subTitle" idx="18"/>
          </p:nvPr>
        </p:nvSpPr>
        <p:spPr>
          <a:xfrm>
            <a:off x="3639600"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53" name="Google Shape;253;p13"/>
          <p:cNvSpPr txBox="1">
            <a:spLocks noGrp="1"/>
          </p:cNvSpPr>
          <p:nvPr>
            <p:ph type="ctrTitle" idx="19"/>
          </p:nvPr>
        </p:nvSpPr>
        <p:spPr>
          <a:xfrm>
            <a:off x="6144675"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4" name="Google Shape;254;p13"/>
          <p:cNvSpPr txBox="1">
            <a:spLocks noGrp="1"/>
          </p:cNvSpPr>
          <p:nvPr>
            <p:ph type="subTitle" idx="20"/>
          </p:nvPr>
        </p:nvSpPr>
        <p:spPr>
          <a:xfrm>
            <a:off x="6144675"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5" name="Google Shape;255;p13"/>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lvl1pPr lvl="0" rtl="0">
              <a:spcBef>
                <a:spcPts val="0"/>
              </a:spcBef>
              <a:spcAft>
                <a:spcPts val="0"/>
              </a:spcAft>
              <a:buSzPts val="4200"/>
              <a:buNone/>
              <a:defRPr>
                <a:latin typeface="+mj-l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56" name="Google Shape;256;p13"/>
          <p:cNvSpPr/>
          <p:nvPr/>
        </p:nvSpPr>
        <p:spPr>
          <a:xfrm flipH="1">
            <a:off x="932588"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3"/>
          <p:cNvSpPr/>
          <p:nvPr/>
        </p:nvSpPr>
        <p:spPr>
          <a:xfrm flipH="1">
            <a:off x="-769087"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13"/>
          <p:cNvGrpSpPr/>
          <p:nvPr/>
        </p:nvGrpSpPr>
        <p:grpSpPr>
          <a:xfrm rot="-5400000" flipH="1">
            <a:off x="8187713" y="4272661"/>
            <a:ext cx="203100" cy="1116376"/>
            <a:chOff x="-485775" y="1233324"/>
            <a:chExt cx="203100" cy="1116376"/>
          </a:xfrm>
        </p:grpSpPr>
        <p:sp>
          <p:nvSpPr>
            <p:cNvPr id="259" name="Google Shape;259;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9" name="Google Shape;269;p13"/>
          <p:cNvGrpSpPr/>
          <p:nvPr/>
        </p:nvGrpSpPr>
        <p:grpSpPr>
          <a:xfrm rot="10800000" flipH="1">
            <a:off x="167663" y="908461"/>
            <a:ext cx="203100" cy="1116376"/>
            <a:chOff x="-485775" y="1233324"/>
            <a:chExt cx="203100" cy="1116376"/>
          </a:xfrm>
        </p:grpSpPr>
        <p:sp>
          <p:nvSpPr>
            <p:cNvPr id="270" name="Google Shape;270;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3">
  <p:cSld name="CUSTOM_13">
    <p:spTree>
      <p:nvGrpSpPr>
        <p:cNvPr id="1" name="Shape 393"/>
        <p:cNvGrpSpPr/>
        <p:nvPr/>
      </p:nvGrpSpPr>
      <p:grpSpPr>
        <a:xfrm>
          <a:off x="0" y="0"/>
          <a:ext cx="0" cy="0"/>
          <a:chOff x="0" y="0"/>
          <a:chExt cx="0" cy="0"/>
        </a:xfrm>
      </p:grpSpPr>
      <p:sp>
        <p:nvSpPr>
          <p:cNvPr id="394" name="Google Shape;394;p18"/>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395" name="Google Shape;395;p18"/>
          <p:cNvGrpSpPr/>
          <p:nvPr/>
        </p:nvGrpSpPr>
        <p:grpSpPr>
          <a:xfrm rot="10800000">
            <a:off x="308175" y="346175"/>
            <a:ext cx="203100" cy="1116376"/>
            <a:chOff x="-485775" y="1233324"/>
            <a:chExt cx="203100" cy="1116376"/>
          </a:xfrm>
        </p:grpSpPr>
        <p:sp>
          <p:nvSpPr>
            <p:cNvPr id="396" name="Google Shape;396;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6" name="Google Shape;406;p18"/>
          <p:cNvGrpSpPr/>
          <p:nvPr/>
        </p:nvGrpSpPr>
        <p:grpSpPr>
          <a:xfrm rot="-5400000">
            <a:off x="8260250" y="-224313"/>
            <a:ext cx="203100" cy="1116376"/>
            <a:chOff x="-485775" y="1233324"/>
            <a:chExt cx="203100" cy="1116376"/>
          </a:xfrm>
        </p:grpSpPr>
        <p:sp>
          <p:nvSpPr>
            <p:cNvPr id="407" name="Google Shape;407;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7" name="Google Shape;417;p18"/>
          <p:cNvSpPr/>
          <p:nvPr/>
        </p:nvSpPr>
        <p:spPr>
          <a:xfrm>
            <a:off x="-390525" y="4414100"/>
            <a:ext cx="1221900" cy="1221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hree columns">
  <p:cSld name="CUSTOM_2">
    <p:spTree>
      <p:nvGrpSpPr>
        <p:cNvPr id="1" name="Shape 487"/>
        <p:cNvGrpSpPr/>
        <p:nvPr/>
      </p:nvGrpSpPr>
      <p:grpSpPr>
        <a:xfrm>
          <a:off x="0" y="0"/>
          <a:ext cx="0" cy="0"/>
          <a:chOff x="0" y="0"/>
          <a:chExt cx="0" cy="0"/>
        </a:xfrm>
      </p:grpSpPr>
      <p:sp>
        <p:nvSpPr>
          <p:cNvPr id="488" name="Google Shape;488;p22"/>
          <p:cNvSpPr txBox="1">
            <a:spLocks noGrp="1"/>
          </p:cNvSpPr>
          <p:nvPr>
            <p:ph type="title"/>
          </p:nvPr>
        </p:nvSpPr>
        <p:spPr>
          <a:xfrm>
            <a:off x="937626"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89" name="Google Shape;489;p22"/>
          <p:cNvSpPr txBox="1">
            <a:spLocks noGrp="1"/>
          </p:cNvSpPr>
          <p:nvPr>
            <p:ph type="subTitle" idx="1"/>
          </p:nvPr>
        </p:nvSpPr>
        <p:spPr>
          <a:xfrm>
            <a:off x="93770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0" name="Google Shape;490;p22"/>
          <p:cNvSpPr txBox="1">
            <a:spLocks noGrp="1"/>
          </p:cNvSpPr>
          <p:nvPr>
            <p:ph type="title" idx="2"/>
          </p:nvPr>
        </p:nvSpPr>
        <p:spPr>
          <a:xfrm>
            <a:off x="3484347"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1" name="Google Shape;491;p22"/>
          <p:cNvSpPr txBox="1">
            <a:spLocks noGrp="1"/>
          </p:cNvSpPr>
          <p:nvPr>
            <p:ph type="subTitle" idx="3"/>
          </p:nvPr>
        </p:nvSpPr>
        <p:spPr>
          <a:xfrm>
            <a:off x="348442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2" name="Google Shape;492;p22"/>
          <p:cNvSpPr txBox="1">
            <a:spLocks noGrp="1"/>
          </p:cNvSpPr>
          <p:nvPr>
            <p:ph type="title" idx="4"/>
          </p:nvPr>
        </p:nvSpPr>
        <p:spPr>
          <a:xfrm>
            <a:off x="6031074"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3" name="Google Shape;493;p22"/>
          <p:cNvSpPr txBox="1">
            <a:spLocks noGrp="1"/>
          </p:cNvSpPr>
          <p:nvPr>
            <p:ph type="subTitle" idx="5"/>
          </p:nvPr>
        </p:nvSpPr>
        <p:spPr>
          <a:xfrm>
            <a:off x="6031147"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4" name="Google Shape;494;p22"/>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95" name="Google Shape;495;p22"/>
          <p:cNvSpPr/>
          <p:nvPr/>
        </p:nvSpPr>
        <p:spPr>
          <a:xfrm>
            <a:off x="-952500" y="-10677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2"/>
          <p:cNvSpPr/>
          <p:nvPr/>
        </p:nvSpPr>
        <p:spPr>
          <a:xfrm>
            <a:off x="7826325" y="41434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7" name="Google Shape;497;p22"/>
          <p:cNvGrpSpPr/>
          <p:nvPr/>
        </p:nvGrpSpPr>
        <p:grpSpPr>
          <a:xfrm>
            <a:off x="228600" y="3757449"/>
            <a:ext cx="203100" cy="1116376"/>
            <a:chOff x="-485775" y="1233324"/>
            <a:chExt cx="203100" cy="1116376"/>
          </a:xfrm>
        </p:grpSpPr>
        <p:sp>
          <p:nvSpPr>
            <p:cNvPr id="498" name="Google Shape;498;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 name="Google Shape;508;p22"/>
          <p:cNvGrpSpPr/>
          <p:nvPr/>
        </p:nvGrpSpPr>
        <p:grpSpPr>
          <a:xfrm rot="5400000">
            <a:off x="8277225" y="-253589"/>
            <a:ext cx="203100" cy="1116376"/>
            <a:chOff x="-485775" y="1233324"/>
            <a:chExt cx="203100" cy="1116376"/>
          </a:xfrm>
        </p:grpSpPr>
        <p:sp>
          <p:nvSpPr>
            <p:cNvPr id="509" name="Google Shape;509;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anks">
  <p:cSld name="CUSTOM">
    <p:spTree>
      <p:nvGrpSpPr>
        <p:cNvPr id="1" name="Shape 623"/>
        <p:cNvGrpSpPr/>
        <p:nvPr/>
      </p:nvGrpSpPr>
      <p:grpSpPr>
        <a:xfrm>
          <a:off x="0" y="0"/>
          <a:ext cx="0" cy="0"/>
          <a:chOff x="0" y="0"/>
          <a:chExt cx="0" cy="0"/>
        </a:xfrm>
      </p:grpSpPr>
      <p:sp>
        <p:nvSpPr>
          <p:cNvPr id="624" name="Google Shape;624;p26"/>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lvl1pPr lvl="0" algn="r" rtl="0">
              <a:spcBef>
                <a:spcPts val="0"/>
              </a:spcBef>
              <a:spcAft>
                <a:spcPts val="0"/>
              </a:spcAft>
              <a:buSzPts val="5200"/>
              <a:buNone/>
              <a:defRPr sz="6600" b="1">
                <a:latin typeface="+mj-lt"/>
                <a:ea typeface="Oswald"/>
                <a:cs typeface="Oswald"/>
                <a:sym typeface="Oswald"/>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625" name="Google Shape;625;p26"/>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800"/>
              <a:buNone/>
              <a:defRPr>
                <a:solidFill>
                  <a:schemeClr val="dk1"/>
                </a:solidFill>
                <a:latin typeface="+mn-lt"/>
                <a:ea typeface="DM Sans"/>
                <a:cs typeface="DM Sans"/>
                <a:sym typeface="DM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dirty="0"/>
          </a:p>
        </p:txBody>
      </p:sp>
      <p:sp>
        <p:nvSpPr>
          <p:cNvPr id="627" name="Google Shape;627;p26"/>
          <p:cNvSpPr/>
          <p:nvPr/>
        </p:nvSpPr>
        <p:spPr>
          <a:xfrm flipH="1">
            <a:off x="7981950" y="4107450"/>
            <a:ext cx="1905000" cy="1905000"/>
          </a:xfrm>
          <a:prstGeom prst="donut">
            <a:avLst>
              <a:gd name="adj" fmla="val 1738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6"/>
          <p:cNvSpPr/>
          <p:nvPr/>
        </p:nvSpPr>
        <p:spPr>
          <a:xfrm flipH="1">
            <a:off x="808475" y="-1236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6"/>
          <p:cNvSpPr/>
          <p:nvPr/>
        </p:nvSpPr>
        <p:spPr>
          <a:xfrm flipH="1">
            <a:off x="-1096687" y="18845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0" name="Google Shape;630;p26"/>
          <p:cNvGrpSpPr/>
          <p:nvPr/>
        </p:nvGrpSpPr>
        <p:grpSpPr>
          <a:xfrm flipH="1">
            <a:off x="2713363" y="1495636"/>
            <a:ext cx="203100" cy="1116376"/>
            <a:chOff x="-485775" y="1233324"/>
            <a:chExt cx="203100" cy="1116376"/>
          </a:xfrm>
        </p:grpSpPr>
        <p:sp>
          <p:nvSpPr>
            <p:cNvPr id="631" name="Google Shape;631;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1" name="Google Shape;641;p26"/>
          <p:cNvGrpSpPr/>
          <p:nvPr/>
        </p:nvGrpSpPr>
        <p:grpSpPr>
          <a:xfrm rot="5400000">
            <a:off x="7664950" y="-263114"/>
            <a:ext cx="203100" cy="1116376"/>
            <a:chOff x="-485775" y="1233324"/>
            <a:chExt cx="203100" cy="1116376"/>
          </a:xfrm>
        </p:grpSpPr>
        <p:sp>
          <p:nvSpPr>
            <p:cNvPr id="642" name="Google Shape;642;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CUSTOM_14">
    <p:spTree>
      <p:nvGrpSpPr>
        <p:cNvPr id="1" name="Shape 652"/>
        <p:cNvGrpSpPr/>
        <p:nvPr/>
      </p:nvGrpSpPr>
      <p:grpSpPr>
        <a:xfrm>
          <a:off x="0" y="0"/>
          <a:ext cx="0" cy="0"/>
          <a:chOff x="0" y="0"/>
          <a:chExt cx="0" cy="0"/>
        </a:xfrm>
      </p:grpSpPr>
      <p:sp>
        <p:nvSpPr>
          <p:cNvPr id="653" name="Google Shape;653;p27"/>
          <p:cNvSpPr/>
          <p:nvPr/>
        </p:nvSpPr>
        <p:spPr>
          <a:xfrm rot="10800000" flipH="1">
            <a:off x="-1212900" y="29609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7"/>
          <p:cNvSpPr/>
          <p:nvPr/>
        </p:nvSpPr>
        <p:spPr>
          <a:xfrm rot="10800000">
            <a:off x="3393263" y="-13634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5" name="Google Shape;655;p27"/>
          <p:cNvGrpSpPr/>
          <p:nvPr/>
        </p:nvGrpSpPr>
        <p:grpSpPr>
          <a:xfrm rot="5400000" flipH="1">
            <a:off x="1683050" y="4289013"/>
            <a:ext cx="203100" cy="1116376"/>
            <a:chOff x="-485775" y="1233324"/>
            <a:chExt cx="203100" cy="1116376"/>
          </a:xfrm>
        </p:grpSpPr>
        <p:sp>
          <p:nvSpPr>
            <p:cNvPr id="656" name="Google Shape;656;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6" name="Google Shape;666;p27"/>
          <p:cNvSpPr/>
          <p:nvPr/>
        </p:nvSpPr>
        <p:spPr>
          <a:xfrm rot="10800000" flipH="1">
            <a:off x="7427100" y="3398200"/>
            <a:ext cx="2669400" cy="2669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7" name="Google Shape;667;p27"/>
          <p:cNvGrpSpPr/>
          <p:nvPr/>
        </p:nvGrpSpPr>
        <p:grpSpPr>
          <a:xfrm rot="10800000" flipH="1">
            <a:off x="8607725" y="1898238"/>
            <a:ext cx="203100" cy="1116376"/>
            <a:chOff x="-485775" y="1233324"/>
            <a:chExt cx="203100" cy="1116376"/>
          </a:xfrm>
        </p:grpSpPr>
        <p:sp>
          <p:nvSpPr>
            <p:cNvPr id="668" name="Google Shape;668;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Oswald"/>
              <a:buNone/>
              <a:defRPr sz="3500" b="1">
                <a:solidFill>
                  <a:schemeClr val="dk1"/>
                </a:solidFill>
                <a:latin typeface="Oswald"/>
                <a:ea typeface="Oswald"/>
                <a:cs typeface="Oswald"/>
                <a:sym typeface="Oswal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1pPr>
            <a:lvl2pPr marL="914400" lvl="1"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2pPr>
            <a:lvl3pPr marL="1371600" lvl="2"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3pPr>
            <a:lvl4pPr marL="1828800" lvl="3"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4pPr>
            <a:lvl5pPr marL="2286000" lvl="4"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5pPr>
            <a:lvl6pPr marL="2743200" lvl="5"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6pPr>
            <a:lvl7pPr marL="3200400" lvl="6"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7pPr>
            <a:lvl8pPr marL="3657600" lvl="7"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8pPr>
            <a:lvl9pPr marL="4114800" lvl="8"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3" r:id="rId3"/>
    <p:sldLayoutId id="2147483658" r:id="rId4"/>
    <p:sldLayoutId id="2147483659" r:id="rId5"/>
    <p:sldLayoutId id="2147483664" r:id="rId6"/>
    <p:sldLayoutId id="2147483668" r:id="rId7"/>
    <p:sldLayoutId id="2147483672" r:id="rId8"/>
    <p:sldLayoutId id="2147483673" r:id="rId9"/>
    <p:sldLayoutId id="2147483674" r:id="rId10"/>
    <p:sldLayoutId id="2147483675" r:id="rId11"/>
    <p:sldLayoutId id="2147483676"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Roboto" panose="02000000000000000000" pitchFamily="2" charset="0"/>
          <a:cs typeface="Roboto" panose="020000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microsoft.com/office/2007/relationships/hdphoto" Target="../media/hdphoto6.wdp"/><Relationship Id="rId5" Type="http://schemas.openxmlformats.org/officeDocument/2006/relationships/image" Target="../media/image14.pn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10.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U4jDQgNIrnI" TargetMode="External"/><Relationship Id="rId2" Type="http://schemas.openxmlformats.org/officeDocument/2006/relationships/slideLayout" Target="../slideLayouts/slideLayout3.xml"/><Relationship Id="rId1" Type="http://schemas.openxmlformats.org/officeDocument/2006/relationships/video" Target="https://www.youtube.com/embed/U4jDQgNIrnI?feature=oembed" TargetMode="Externa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Shape 750"/>
        <p:cNvGrpSpPr/>
        <p:nvPr/>
      </p:nvGrpSpPr>
      <p:grpSpPr>
        <a:xfrm>
          <a:off x="0" y="0"/>
          <a:ext cx="0" cy="0"/>
          <a:chOff x="0" y="0"/>
          <a:chExt cx="0" cy="0"/>
        </a:xfrm>
      </p:grpSpPr>
      <p:sp>
        <p:nvSpPr>
          <p:cNvPr id="751" name="Google Shape;751;p33"/>
          <p:cNvSpPr txBox="1">
            <a:spLocks noGrp="1"/>
          </p:cNvSpPr>
          <p:nvPr>
            <p:ph type="ctrTitle"/>
          </p:nvPr>
        </p:nvSpPr>
        <p:spPr>
          <a:xfrm>
            <a:off x="713225" y="742950"/>
            <a:ext cx="5313502" cy="253104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5400" dirty="0"/>
              <a:t>PERFECT PROGRESSION</a:t>
            </a:r>
          </a:p>
        </p:txBody>
      </p:sp>
      <p:sp>
        <p:nvSpPr>
          <p:cNvPr id="752" name="Google Shape;752;p33"/>
          <p:cNvSpPr txBox="1">
            <a:spLocks noGrp="1"/>
          </p:cNvSpPr>
          <p:nvPr>
            <p:ph type="subTitle" idx="1"/>
          </p:nvPr>
        </p:nvSpPr>
        <p:spPr>
          <a:xfrm>
            <a:off x="713225" y="3312962"/>
            <a:ext cx="3012600" cy="63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December/January</a:t>
            </a:r>
            <a:endParaRPr dirty="0"/>
          </a:p>
        </p:txBody>
      </p:sp>
      <p:sp>
        <p:nvSpPr>
          <p:cNvPr id="753" name="Google Shape;753;p33"/>
          <p:cNvSpPr/>
          <p:nvPr/>
        </p:nvSpPr>
        <p:spPr>
          <a:xfrm>
            <a:off x="4934407" y="1894821"/>
            <a:ext cx="3949500" cy="394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6" name="Google Shape;756;p33"/>
          <p:cNvGrpSpPr/>
          <p:nvPr/>
        </p:nvGrpSpPr>
        <p:grpSpPr>
          <a:xfrm>
            <a:off x="4495800" y="3224049"/>
            <a:ext cx="203100" cy="1116376"/>
            <a:chOff x="-485775" y="1233324"/>
            <a:chExt cx="203100" cy="1116376"/>
          </a:xfrm>
        </p:grpSpPr>
        <p:sp>
          <p:nvSpPr>
            <p:cNvPr id="757" name="Google Shape;757;p3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a:extLst>
              <a:ext uri="{FF2B5EF4-FFF2-40B4-BE49-F238E27FC236}">
                <a16:creationId xmlns:a16="http://schemas.microsoft.com/office/drawing/2014/main" id="{5DBE69BB-0553-400A-9C97-496DE6E723F3}"/>
              </a:ext>
            </a:extLst>
          </p:cNvPr>
          <p:cNvSpPr/>
          <p:nvPr/>
        </p:nvSpPr>
        <p:spPr>
          <a:xfrm>
            <a:off x="0" y="0"/>
            <a:ext cx="2833255" cy="539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mj-lt"/>
              </a:rPr>
              <a:t>STAFF EDITION</a:t>
            </a:r>
          </a:p>
        </p:txBody>
      </p:sp>
      <p:pic>
        <p:nvPicPr>
          <p:cNvPr id="19" name="Picture 4">
            <a:extLst>
              <a:ext uri="{FF2B5EF4-FFF2-40B4-BE49-F238E27FC236}">
                <a16:creationId xmlns:a16="http://schemas.microsoft.com/office/drawing/2014/main" id="{2139833B-253A-4E47-BCD0-76CC0EB85F4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flipH="1">
            <a:off x="5755082" y="0"/>
            <a:ext cx="3388918" cy="5133524"/>
          </a:xfrm>
          <a:prstGeom prst="rect">
            <a:avLst/>
          </a:prstGeom>
          <a:noFill/>
          <a:extLst>
            <a:ext uri="{909E8E84-426E-40DD-AFC4-6F175D3DCCD1}">
              <a14:hiddenFill xmlns:a14="http://schemas.microsoft.com/office/drawing/2010/main">
                <a:solidFill>
                  <a:srgbClr val="FFFFFF"/>
                </a:solidFill>
              </a14:hiddenFill>
            </a:ext>
          </a:extLst>
        </p:spPr>
      </p:pic>
      <p:sp>
        <p:nvSpPr>
          <p:cNvPr id="755" name="Google Shape;755;p33"/>
          <p:cNvSpPr/>
          <p:nvPr/>
        </p:nvSpPr>
        <p:spPr>
          <a:xfrm>
            <a:off x="7249275" y="539500"/>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39"/>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BEHAVIOUR PREVENTING PROGRESSION</a:t>
            </a:r>
          </a:p>
        </p:txBody>
      </p:sp>
      <p:sp>
        <p:nvSpPr>
          <p:cNvPr id="19" name="TextBox 18">
            <a:extLst>
              <a:ext uri="{FF2B5EF4-FFF2-40B4-BE49-F238E27FC236}">
                <a16:creationId xmlns:a16="http://schemas.microsoft.com/office/drawing/2014/main" id="{2ED0ED8F-172A-4B3D-B88B-6C6856E2A3B0}"/>
              </a:ext>
            </a:extLst>
          </p:cNvPr>
          <p:cNvSpPr txBox="1"/>
          <p:nvPr/>
        </p:nvSpPr>
        <p:spPr>
          <a:xfrm>
            <a:off x="730102" y="1642370"/>
            <a:ext cx="3572540" cy="2246769"/>
          </a:xfrm>
          <a:prstGeom prst="rect">
            <a:avLst/>
          </a:prstGeom>
          <a:noFill/>
        </p:spPr>
        <p:txBody>
          <a:bodyPr wrap="square">
            <a:spAutoFit/>
          </a:bodyPr>
          <a:lstStyle/>
          <a:p>
            <a:pPr marL="285750" indent="-285750">
              <a:buClr>
                <a:schemeClr val="bg2"/>
              </a:buClr>
              <a:buFont typeface="Arial" panose="020B0604020202020204" pitchFamily="34" charset="0"/>
              <a:buChar char="•"/>
            </a:pPr>
            <a:r>
              <a:rPr lang="en-GB" sz="2000" dirty="0">
                <a:latin typeface="+mn-lt"/>
              </a:rPr>
              <a:t>Greet students at the door</a:t>
            </a:r>
          </a:p>
          <a:p>
            <a:pPr marL="285750" indent="-285750">
              <a:buClr>
                <a:schemeClr val="bg2"/>
              </a:buClr>
              <a:buFont typeface="Arial" panose="020B0604020202020204" pitchFamily="34" charset="0"/>
              <a:buChar char="•"/>
            </a:pPr>
            <a:r>
              <a:rPr lang="en-GB" sz="2000" dirty="0">
                <a:latin typeface="+mn-lt"/>
              </a:rPr>
              <a:t>Establish, maintain, and restore relationships</a:t>
            </a:r>
          </a:p>
          <a:p>
            <a:pPr marL="285750" indent="-285750">
              <a:buClr>
                <a:schemeClr val="bg2"/>
              </a:buClr>
              <a:buFont typeface="Arial" panose="020B0604020202020204" pitchFamily="34" charset="0"/>
              <a:buChar char="•"/>
            </a:pPr>
            <a:r>
              <a:rPr lang="en-GB" sz="2000" dirty="0">
                <a:latin typeface="+mn-lt"/>
              </a:rPr>
              <a:t>Use reminders and cues to maintain focus</a:t>
            </a:r>
          </a:p>
          <a:p>
            <a:pPr marL="285750" indent="-285750">
              <a:buClr>
                <a:schemeClr val="bg2"/>
              </a:buClr>
              <a:buFont typeface="Arial" panose="020B0604020202020204" pitchFamily="34" charset="0"/>
              <a:buChar char="•"/>
            </a:pPr>
            <a:r>
              <a:rPr lang="en-GB" sz="2000" dirty="0">
                <a:latin typeface="+mn-lt"/>
              </a:rPr>
              <a:t>Optimise classroom seating</a:t>
            </a:r>
          </a:p>
        </p:txBody>
      </p:sp>
      <p:sp>
        <p:nvSpPr>
          <p:cNvPr id="20" name="TextBox 19">
            <a:extLst>
              <a:ext uri="{FF2B5EF4-FFF2-40B4-BE49-F238E27FC236}">
                <a16:creationId xmlns:a16="http://schemas.microsoft.com/office/drawing/2014/main" id="{8FCFEEA7-81E6-4825-906A-67FBC88E1A33}"/>
              </a:ext>
            </a:extLst>
          </p:cNvPr>
          <p:cNvSpPr txBox="1"/>
          <p:nvPr/>
        </p:nvSpPr>
        <p:spPr>
          <a:xfrm>
            <a:off x="4571999" y="1642370"/>
            <a:ext cx="3996647" cy="1323439"/>
          </a:xfrm>
          <a:prstGeom prst="rect">
            <a:avLst/>
          </a:prstGeom>
          <a:noFill/>
        </p:spPr>
        <p:txBody>
          <a:bodyPr wrap="square">
            <a:spAutoFit/>
          </a:bodyPr>
          <a:lstStyle/>
          <a:p>
            <a:pPr marL="285750" indent="-285750">
              <a:buClr>
                <a:schemeClr val="bg2"/>
              </a:buClr>
              <a:buFont typeface="Arial" panose="020B0604020202020204" pitchFamily="34" charset="0"/>
              <a:buChar char="•"/>
            </a:pPr>
            <a:r>
              <a:rPr lang="en-GB" sz="2000" dirty="0">
                <a:latin typeface="+mn-lt"/>
              </a:rPr>
              <a:t>Give behaviour-specific praise</a:t>
            </a:r>
          </a:p>
          <a:p>
            <a:pPr marL="285750" indent="-285750">
              <a:buClr>
                <a:schemeClr val="bg2"/>
              </a:buClr>
              <a:buFont typeface="Arial" panose="020B0604020202020204" pitchFamily="34" charset="0"/>
              <a:buChar char="•"/>
            </a:pPr>
            <a:r>
              <a:rPr lang="en-GB" sz="2000" dirty="0">
                <a:latin typeface="+mn-lt"/>
              </a:rPr>
              <a:t>Set clear expectations</a:t>
            </a:r>
          </a:p>
          <a:p>
            <a:pPr marL="285750" indent="-285750">
              <a:buClr>
                <a:schemeClr val="bg2"/>
              </a:buClr>
              <a:buFont typeface="Arial" panose="020B0604020202020204" pitchFamily="34" charset="0"/>
              <a:buChar char="•"/>
            </a:pPr>
            <a:r>
              <a:rPr lang="en-GB" sz="2000" dirty="0">
                <a:latin typeface="+mn-lt"/>
              </a:rPr>
              <a:t>Actively supervise</a:t>
            </a:r>
          </a:p>
          <a:p>
            <a:pPr marL="285750" indent="-285750">
              <a:buClr>
                <a:schemeClr val="bg2"/>
              </a:buClr>
              <a:buFont typeface="Arial" panose="020B0604020202020204" pitchFamily="34" charset="0"/>
              <a:buChar char="•"/>
            </a:pPr>
            <a:r>
              <a:rPr lang="en-GB" sz="2000" dirty="0">
                <a:latin typeface="+mn-lt"/>
              </a:rPr>
              <a:t>Be consistent in applying rules</a:t>
            </a:r>
          </a:p>
        </p:txBody>
      </p:sp>
    </p:spTree>
    <p:extLst>
      <p:ext uri="{BB962C8B-B14F-4D97-AF65-F5344CB8AC3E}">
        <p14:creationId xmlns:p14="http://schemas.microsoft.com/office/powerpoint/2010/main" val="3435837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73"/>
        <p:cNvGrpSpPr/>
        <p:nvPr/>
      </p:nvGrpSpPr>
      <p:grpSpPr>
        <a:xfrm>
          <a:off x="0" y="0"/>
          <a:ext cx="0" cy="0"/>
          <a:chOff x="0" y="0"/>
          <a:chExt cx="0" cy="0"/>
        </a:xfrm>
      </p:grpSpPr>
      <p:pic>
        <p:nvPicPr>
          <p:cNvPr id="17" name="Google Shape;754;p33">
            <a:extLst>
              <a:ext uri="{FF2B5EF4-FFF2-40B4-BE49-F238E27FC236}">
                <a16:creationId xmlns:a16="http://schemas.microsoft.com/office/drawing/2014/main" id="{21E486D4-AFF9-494F-AA0C-6E6AB08A0CF8}"/>
              </a:ext>
            </a:extLst>
          </p:cNvPr>
          <p:cNvPicPr preferRelativeResize="0"/>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1233377" y="934868"/>
            <a:ext cx="6322828" cy="4208632"/>
          </a:xfrm>
          <a:prstGeom prst="rect">
            <a:avLst/>
          </a:prstGeom>
          <a:noFill/>
          <a:ln>
            <a:noFill/>
          </a:ln>
        </p:spPr>
      </p:pic>
      <p:sp>
        <p:nvSpPr>
          <p:cNvPr id="1774" name="Google Shape;1774;p68"/>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dirty="0"/>
              <a:t>THANKS!</a:t>
            </a:r>
            <a:endParaRPr dirty="0"/>
          </a:p>
        </p:txBody>
      </p:sp>
      <p:sp>
        <p:nvSpPr>
          <p:cNvPr id="1775" name="Google Shape;1775;p68"/>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GB" b="1" dirty="0"/>
              <a:t>See you next time</a:t>
            </a:r>
            <a:endParaRPr dirty="0"/>
          </a:p>
        </p:txBody>
      </p:sp>
      <p:grpSp>
        <p:nvGrpSpPr>
          <p:cNvPr id="8" name="Group 7">
            <a:extLst>
              <a:ext uri="{FF2B5EF4-FFF2-40B4-BE49-F238E27FC236}">
                <a16:creationId xmlns:a16="http://schemas.microsoft.com/office/drawing/2014/main" id="{B3BD3035-D06F-4888-A9B2-737A72E292CB}"/>
              </a:ext>
            </a:extLst>
          </p:cNvPr>
          <p:cNvGrpSpPr/>
          <p:nvPr/>
        </p:nvGrpSpPr>
        <p:grpSpPr>
          <a:xfrm>
            <a:off x="4465925" y="4196218"/>
            <a:ext cx="3239151" cy="680755"/>
            <a:chOff x="2892291" y="3412345"/>
            <a:chExt cx="4202635" cy="883244"/>
          </a:xfrm>
        </p:grpSpPr>
        <p:pic>
          <p:nvPicPr>
            <p:cNvPr id="3" name="Picture 2" descr="A picture containing text, clipart&#10;&#10;Description automatically generated">
              <a:extLst>
                <a:ext uri="{FF2B5EF4-FFF2-40B4-BE49-F238E27FC236}">
                  <a16:creationId xmlns:a16="http://schemas.microsoft.com/office/drawing/2014/main" id="{1FA07667-5A73-4D8C-AC31-E1A9CB9E90A9}"/>
                </a:ext>
              </a:extLst>
            </p:cNvPr>
            <p:cNvPicPr>
              <a:picLocks noChangeAspect="1"/>
            </p:cNvPicPr>
            <p:nvPr/>
          </p:nvPicPr>
          <p:blipFill>
            <a:blip r:embed="rId5" cstate="email">
              <a:alphaModFix amt="2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2892291" y="3412345"/>
              <a:ext cx="1219805" cy="829472"/>
            </a:xfrm>
            <a:prstGeom prst="rect">
              <a:avLst/>
            </a:prstGeom>
          </p:spPr>
        </p:pic>
        <p:pic>
          <p:nvPicPr>
            <p:cNvPr id="5" name="Picture 4" descr="A picture containing logo&#10;&#10;Description automatically generated">
              <a:extLst>
                <a:ext uri="{FF2B5EF4-FFF2-40B4-BE49-F238E27FC236}">
                  <a16:creationId xmlns:a16="http://schemas.microsoft.com/office/drawing/2014/main" id="{CB6E4521-4586-4FC8-B9B8-7975D4688632}"/>
                </a:ext>
              </a:extLst>
            </p:cNvPr>
            <p:cNvPicPr>
              <a:picLocks noChangeAspect="1"/>
            </p:cNvPicPr>
            <p:nvPr/>
          </p:nvPicPr>
          <p:blipFill>
            <a:blip r:embed="rId7" cstate="email">
              <a:alphaModFix amt="20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5879234" y="3468919"/>
              <a:ext cx="1215692" cy="826670"/>
            </a:xfrm>
            <a:prstGeom prst="rect">
              <a:avLst/>
            </a:prstGeom>
          </p:spPr>
        </p:pic>
        <p:pic>
          <p:nvPicPr>
            <p:cNvPr id="7" name="Picture 6" descr="Logo&#10;&#10;Description automatically generated">
              <a:extLst>
                <a:ext uri="{FF2B5EF4-FFF2-40B4-BE49-F238E27FC236}">
                  <a16:creationId xmlns:a16="http://schemas.microsoft.com/office/drawing/2014/main" id="{FA2204D6-BC0D-414B-A4E9-2935815468EB}"/>
                </a:ext>
              </a:extLst>
            </p:cNvPr>
            <p:cNvPicPr>
              <a:picLocks noChangeAspect="1"/>
            </p:cNvPicPr>
            <p:nvPr/>
          </p:nvPicPr>
          <p:blipFill>
            <a:blip r:embed="rId9" cstate="email">
              <a:alphaModFix amt="35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tretch>
              <a:fillRect/>
            </a:stretch>
          </p:blipFill>
          <p:spPr>
            <a:xfrm>
              <a:off x="4457157" y="3504593"/>
              <a:ext cx="1110768" cy="755322"/>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5" name="Google Shape;795;p35"/>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Aims</a:t>
            </a:r>
            <a:endParaRPr dirty="0"/>
          </a:p>
        </p:txBody>
      </p:sp>
      <p:sp>
        <p:nvSpPr>
          <p:cNvPr id="10" name="Subtitle 9">
            <a:extLst>
              <a:ext uri="{FF2B5EF4-FFF2-40B4-BE49-F238E27FC236}">
                <a16:creationId xmlns:a16="http://schemas.microsoft.com/office/drawing/2014/main" id="{5A167247-EF27-4768-8226-636D688009A0}"/>
              </a:ext>
            </a:extLst>
          </p:cNvPr>
          <p:cNvSpPr>
            <a:spLocks noGrp="1"/>
          </p:cNvSpPr>
          <p:nvPr>
            <p:ph type="subTitle" idx="20"/>
          </p:nvPr>
        </p:nvSpPr>
        <p:spPr>
          <a:xfrm>
            <a:off x="3514625" y="1738745"/>
            <a:ext cx="4906450" cy="2382982"/>
          </a:xfrm>
        </p:spPr>
        <p:txBody>
          <a:bodyPr/>
          <a:lstStyle/>
          <a:p>
            <a:pPr>
              <a:buClr>
                <a:schemeClr val="bg2"/>
              </a:buClr>
              <a:buFont typeface="Arial" panose="020B0604020202020204" pitchFamily="34" charset="0"/>
              <a:buChar char="•"/>
            </a:pPr>
            <a:r>
              <a:rPr lang="en-GB" sz="1800" dirty="0"/>
              <a:t>How do we change/mitigate poor student behaviours rather than use them as a reason not to progress?</a:t>
            </a:r>
            <a:br>
              <a:rPr lang="en-GB" sz="1800" dirty="0"/>
            </a:br>
            <a:endParaRPr lang="en-GB" sz="1800" dirty="0"/>
          </a:p>
          <a:p>
            <a:pPr>
              <a:buClr>
                <a:schemeClr val="bg2"/>
              </a:buClr>
              <a:buFont typeface="Arial" panose="020B0604020202020204" pitchFamily="34" charset="0"/>
              <a:buChar char="•"/>
            </a:pPr>
            <a:r>
              <a:rPr lang="en-GB" sz="1800" dirty="0"/>
              <a:t>How well do we promote next steps rather than focusing on this year’s completion?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4143300" y="1921727"/>
            <a:ext cx="4838774" cy="4838774"/>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458929"/>
            <a:ext cx="3423300" cy="3208319"/>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CONSIDER</a:t>
            </a:r>
            <a:br>
              <a:rPr lang="en-GB" sz="3600" dirty="0"/>
            </a:br>
            <a:r>
              <a:rPr lang="en-GB" sz="3200" dirty="0"/>
              <a:t>There are many reasons why some students do not progress while they are in FE. </a:t>
            </a:r>
            <a:br>
              <a:rPr lang="en-GB" sz="3600" dirty="0"/>
            </a:br>
            <a:endParaRPr sz="3600" dirty="0"/>
          </a:p>
        </p:txBody>
      </p:sp>
      <p:sp>
        <p:nvSpPr>
          <p:cNvPr id="1138" name="Google Shape;1138;p47"/>
          <p:cNvSpPr/>
          <p:nvPr/>
        </p:nvSpPr>
        <p:spPr>
          <a:xfrm>
            <a:off x="7643701" y="654631"/>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062F5541-4521-4A3C-9299-4FD1DF7341BF}"/>
              </a:ext>
            </a:extLst>
          </p:cNvPr>
          <p:cNvSpPr txBox="1"/>
          <p:nvPr/>
        </p:nvSpPr>
        <p:spPr>
          <a:xfrm>
            <a:off x="4777732" y="2912922"/>
            <a:ext cx="3646268" cy="1754326"/>
          </a:xfrm>
          <a:prstGeom prst="rect">
            <a:avLst/>
          </a:prstGeom>
          <a:noFill/>
        </p:spPr>
        <p:txBody>
          <a:bodyPr wrap="square">
            <a:spAutoFit/>
          </a:bodyPr>
          <a:lstStyle/>
          <a:p>
            <a:r>
              <a:rPr lang="en-GB" sz="1800" dirty="0">
                <a:solidFill>
                  <a:schemeClr val="accent2"/>
                </a:solidFill>
                <a:latin typeface="+mn-lt"/>
              </a:rPr>
              <a:t>Identifying the barriers to learning enables a college to reflect on their systems and processes for the learner journey, and to identify if any improvements can be made for future cohorts.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39"/>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BARRIERS TO LEARNING</a:t>
            </a:r>
          </a:p>
        </p:txBody>
      </p:sp>
      <p:sp>
        <p:nvSpPr>
          <p:cNvPr id="852" name="Google Shape;852;p39"/>
          <p:cNvSpPr txBox="1">
            <a:spLocks noGrp="1"/>
          </p:cNvSpPr>
          <p:nvPr>
            <p:ph type="subTitle" idx="1"/>
          </p:nvPr>
        </p:nvSpPr>
        <p:spPr>
          <a:xfrm>
            <a:off x="1356971" y="2886304"/>
            <a:ext cx="1336610"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Emotional issues</a:t>
            </a:r>
          </a:p>
        </p:txBody>
      </p:sp>
      <p:sp>
        <p:nvSpPr>
          <p:cNvPr id="854" name="Google Shape;854;p39"/>
          <p:cNvSpPr txBox="1">
            <a:spLocks noGrp="1"/>
          </p:cNvSpPr>
          <p:nvPr>
            <p:ph type="subTitle" idx="3"/>
          </p:nvPr>
        </p:nvSpPr>
        <p:spPr>
          <a:xfrm>
            <a:off x="3841892" y="2886304"/>
            <a:ext cx="1460210"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Social and cultural issues</a:t>
            </a:r>
          </a:p>
        </p:txBody>
      </p:sp>
      <p:sp>
        <p:nvSpPr>
          <p:cNvPr id="856" name="Google Shape;856;p39"/>
          <p:cNvSpPr txBox="1">
            <a:spLocks noGrp="1"/>
          </p:cNvSpPr>
          <p:nvPr>
            <p:ph type="subTitle" idx="5"/>
          </p:nvPr>
        </p:nvSpPr>
        <p:spPr>
          <a:xfrm>
            <a:off x="6303567" y="2886304"/>
            <a:ext cx="1630314"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Practical and personal issues</a:t>
            </a:r>
          </a:p>
        </p:txBody>
      </p:sp>
      <p:sp>
        <p:nvSpPr>
          <p:cNvPr id="857" name="Google Shape;857;p39"/>
          <p:cNvSpPr/>
          <p:nvPr/>
        </p:nvSpPr>
        <p:spPr>
          <a:xfrm>
            <a:off x="1568076" y="191961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9"/>
          <p:cNvSpPr/>
          <p:nvPr/>
        </p:nvSpPr>
        <p:spPr>
          <a:xfrm>
            <a:off x="4114797" y="191961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59" name="Google Shape;859;p39"/>
          <p:cNvSpPr/>
          <p:nvPr/>
        </p:nvSpPr>
        <p:spPr>
          <a:xfrm>
            <a:off x="6661524" y="191961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Graphic 2" descr="Worried face outline with solid fill">
            <a:extLst>
              <a:ext uri="{FF2B5EF4-FFF2-40B4-BE49-F238E27FC236}">
                <a16:creationId xmlns:a16="http://schemas.microsoft.com/office/drawing/2014/main" id="{C9C17AD2-5C5C-482B-99D3-F0E67E20B7D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646475" y="1984978"/>
            <a:ext cx="778149" cy="778149"/>
          </a:xfrm>
          <a:prstGeom prst="rect">
            <a:avLst/>
          </a:prstGeom>
        </p:spPr>
      </p:pic>
      <p:pic>
        <p:nvPicPr>
          <p:cNvPr id="16" name="Graphic 15" descr="City with solid fill">
            <a:extLst>
              <a:ext uri="{FF2B5EF4-FFF2-40B4-BE49-F238E27FC236}">
                <a16:creationId xmlns:a16="http://schemas.microsoft.com/office/drawing/2014/main" id="{189344B7-9742-44CC-B05B-96034C36721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251042" y="2032550"/>
            <a:ext cx="641910" cy="641910"/>
          </a:xfrm>
          <a:prstGeom prst="rect">
            <a:avLst/>
          </a:prstGeom>
        </p:spPr>
      </p:pic>
      <p:pic>
        <p:nvPicPr>
          <p:cNvPr id="17" name="Graphic 16" descr="Male profile with solid fill">
            <a:extLst>
              <a:ext uri="{FF2B5EF4-FFF2-40B4-BE49-F238E27FC236}">
                <a16:creationId xmlns:a16="http://schemas.microsoft.com/office/drawing/2014/main" id="{3883627B-7856-4EA9-A305-0A3736D7538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797769" y="2032550"/>
            <a:ext cx="641910" cy="6419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8"/>
        <p:cNvGrpSpPr/>
        <p:nvPr/>
      </p:nvGrpSpPr>
      <p:grpSpPr>
        <a:xfrm>
          <a:off x="0" y="0"/>
          <a:ext cx="0" cy="0"/>
          <a:chOff x="0" y="0"/>
          <a:chExt cx="0" cy="0"/>
        </a:xfrm>
      </p:grpSpPr>
      <p:sp>
        <p:nvSpPr>
          <p:cNvPr id="11" name="Google Shape;1132;p47">
            <a:extLst>
              <a:ext uri="{FF2B5EF4-FFF2-40B4-BE49-F238E27FC236}">
                <a16:creationId xmlns:a16="http://schemas.microsoft.com/office/drawing/2014/main" id="{5CB34787-8361-4946-B785-83F0B43596F4}"/>
              </a:ext>
            </a:extLst>
          </p:cNvPr>
          <p:cNvSpPr/>
          <p:nvPr/>
        </p:nvSpPr>
        <p:spPr>
          <a:xfrm>
            <a:off x="5685244" y="2034235"/>
            <a:ext cx="3875818" cy="4100942"/>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55"/>
          <p:cNvSpPr txBox="1">
            <a:spLocks noGrp="1"/>
          </p:cNvSpPr>
          <p:nvPr>
            <p:ph type="title"/>
          </p:nvPr>
        </p:nvSpPr>
        <p:spPr>
          <a:xfrm>
            <a:off x="502653" y="433972"/>
            <a:ext cx="7977433" cy="160026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SUPPORTING THE LEARNER JOURNEY</a:t>
            </a:r>
          </a:p>
        </p:txBody>
      </p:sp>
      <p:sp>
        <p:nvSpPr>
          <p:cNvPr id="1323" name="Google Shape;1323;p55"/>
          <p:cNvSpPr txBox="1"/>
          <p:nvPr/>
        </p:nvSpPr>
        <p:spPr>
          <a:xfrm>
            <a:off x="813725" y="3265194"/>
            <a:ext cx="1901122" cy="989100"/>
          </a:xfrm>
          <a:prstGeom prst="rect">
            <a:avLst/>
          </a:prstGeom>
          <a:noFill/>
          <a:ln>
            <a:noFill/>
          </a:ln>
        </p:spPr>
        <p:txBody>
          <a:bodyPr spcFirstLastPara="1" wrap="square" lIns="91425" tIns="91425" rIns="91425" bIns="91425" anchor="t" anchorCtr="0">
            <a:noAutofit/>
          </a:bodyPr>
          <a:lstStyle/>
          <a:p>
            <a:pPr marL="139700" lvl="0" algn="ctr" rtl="0">
              <a:spcBef>
                <a:spcPts val="0"/>
              </a:spcBef>
              <a:spcAft>
                <a:spcPts val="0"/>
              </a:spcAft>
              <a:buClr>
                <a:schemeClr val="lt1"/>
              </a:buClr>
              <a:buSzPts val="1400"/>
            </a:pPr>
            <a:r>
              <a:rPr lang="en-GB" dirty="0">
                <a:solidFill>
                  <a:schemeClr val="lt1"/>
                </a:solidFill>
                <a:latin typeface="+mn-lt"/>
                <a:ea typeface="DM Sans"/>
                <a:cs typeface="DM Sans"/>
                <a:sym typeface="DM Sans"/>
              </a:rPr>
              <a:t>Including Maths and English.</a:t>
            </a:r>
            <a:endParaRPr dirty="0">
              <a:solidFill>
                <a:schemeClr val="lt1"/>
              </a:solidFill>
              <a:latin typeface="+mn-lt"/>
              <a:ea typeface="DM Sans"/>
              <a:cs typeface="DM Sans"/>
              <a:sym typeface="DM Sans"/>
            </a:endParaRPr>
          </a:p>
        </p:txBody>
      </p:sp>
      <p:sp>
        <p:nvSpPr>
          <p:cNvPr id="1324" name="Google Shape;1324;p55"/>
          <p:cNvSpPr txBox="1"/>
          <p:nvPr/>
        </p:nvSpPr>
        <p:spPr>
          <a:xfrm>
            <a:off x="810853" y="2659559"/>
            <a:ext cx="1903994" cy="428100"/>
          </a:xfrm>
          <a:prstGeom prst="rect">
            <a:avLst/>
          </a:prstGeom>
          <a:noFill/>
          <a:ln>
            <a:noFill/>
          </a:ln>
        </p:spPr>
        <p:txBody>
          <a:bodyPr spcFirstLastPara="1" wrap="square" lIns="91425" tIns="183600" rIns="91425" bIns="0" anchor="ctr" anchorCtr="0">
            <a:noAutofit/>
          </a:bodyPr>
          <a:lstStyle/>
          <a:p>
            <a:pPr marL="0" lvl="0" indent="0" algn="ctr" rtl="0">
              <a:lnSpc>
                <a:spcPct val="100000"/>
              </a:lnSpc>
              <a:spcBef>
                <a:spcPts val="0"/>
              </a:spcBef>
              <a:spcAft>
                <a:spcPts val="1600"/>
              </a:spcAft>
              <a:buNone/>
            </a:pPr>
            <a:r>
              <a:rPr lang="en-GB" sz="2000" b="1" dirty="0">
                <a:solidFill>
                  <a:schemeClr val="lt1"/>
                </a:solidFill>
                <a:latin typeface="Oswald"/>
                <a:ea typeface="Oswald"/>
                <a:cs typeface="Oswald"/>
                <a:sym typeface="Oswald"/>
              </a:rPr>
              <a:t>LEVEL 2 QUALIFICATION</a:t>
            </a:r>
          </a:p>
        </p:txBody>
      </p:sp>
      <p:sp>
        <p:nvSpPr>
          <p:cNvPr id="46" name="TextBox 45">
            <a:extLst>
              <a:ext uri="{FF2B5EF4-FFF2-40B4-BE49-F238E27FC236}">
                <a16:creationId xmlns:a16="http://schemas.microsoft.com/office/drawing/2014/main" id="{F874D6C0-84B7-4A9F-B093-785523DFFC54}"/>
              </a:ext>
            </a:extLst>
          </p:cNvPr>
          <p:cNvSpPr txBox="1"/>
          <p:nvPr/>
        </p:nvSpPr>
        <p:spPr>
          <a:xfrm>
            <a:off x="1107559" y="2034235"/>
            <a:ext cx="4766930" cy="1815882"/>
          </a:xfrm>
          <a:prstGeom prst="rect">
            <a:avLst/>
          </a:prstGeom>
          <a:noFill/>
        </p:spPr>
        <p:txBody>
          <a:bodyPr wrap="square">
            <a:spAutoFit/>
          </a:bodyPr>
          <a:lstStyle/>
          <a:p>
            <a:pPr marL="285750" lvl="0" indent="-285750">
              <a:buClr>
                <a:schemeClr val="bg2"/>
              </a:buClr>
              <a:buFont typeface="Arial" panose="020B0604020202020204" pitchFamily="34" charset="0"/>
              <a:buChar char="•"/>
            </a:pPr>
            <a:r>
              <a:rPr lang="en-GB" dirty="0">
                <a:latin typeface="+mn-lt"/>
              </a:rPr>
              <a:t>Choosing their course</a:t>
            </a:r>
          </a:p>
          <a:p>
            <a:pPr marL="285750" lvl="0" indent="-285750">
              <a:buClr>
                <a:schemeClr val="bg2"/>
              </a:buClr>
              <a:buFont typeface="Arial" panose="020B0604020202020204" pitchFamily="34" charset="0"/>
              <a:buChar char="•"/>
            </a:pPr>
            <a:r>
              <a:rPr lang="en-GB" dirty="0">
                <a:latin typeface="+mn-lt"/>
              </a:rPr>
              <a:t>Pre-enrolment course information</a:t>
            </a:r>
          </a:p>
          <a:p>
            <a:pPr marL="285750" lvl="0" indent="-285750">
              <a:buClr>
                <a:schemeClr val="bg2"/>
              </a:buClr>
              <a:buFont typeface="Arial" panose="020B0604020202020204" pitchFamily="34" charset="0"/>
              <a:buChar char="•"/>
            </a:pPr>
            <a:r>
              <a:rPr lang="en-GB" dirty="0">
                <a:latin typeface="+mn-lt"/>
              </a:rPr>
              <a:t>Initial advice &amp; guidance (IAG) </a:t>
            </a:r>
          </a:p>
          <a:p>
            <a:pPr marL="285750" lvl="0" indent="-285750">
              <a:buClr>
                <a:schemeClr val="bg2"/>
              </a:buClr>
              <a:buFont typeface="Arial" panose="020B0604020202020204" pitchFamily="34" charset="0"/>
              <a:buChar char="•"/>
            </a:pPr>
            <a:r>
              <a:rPr lang="en-GB" dirty="0">
                <a:latin typeface="+mn-lt"/>
              </a:rPr>
              <a:t>Initial assessment or diagnostic testing</a:t>
            </a:r>
          </a:p>
          <a:p>
            <a:pPr marL="285750" lvl="0" indent="-285750">
              <a:buClr>
                <a:schemeClr val="bg2"/>
              </a:buClr>
              <a:buFont typeface="Arial" panose="020B0604020202020204" pitchFamily="34" charset="0"/>
              <a:buChar char="•"/>
            </a:pPr>
            <a:r>
              <a:rPr lang="en-GB" dirty="0">
                <a:latin typeface="+mn-lt"/>
              </a:rPr>
              <a:t>Detailed induction</a:t>
            </a:r>
          </a:p>
          <a:p>
            <a:pPr marL="285750" lvl="0" indent="-285750">
              <a:buClr>
                <a:schemeClr val="bg2"/>
              </a:buClr>
              <a:buFont typeface="Arial" panose="020B0604020202020204" pitchFamily="34" charset="0"/>
              <a:buChar char="•"/>
            </a:pPr>
            <a:r>
              <a:rPr lang="en-GB" dirty="0">
                <a:latin typeface="+mn-lt"/>
              </a:rPr>
              <a:t>Regular 1:1s</a:t>
            </a:r>
          </a:p>
          <a:p>
            <a:pPr marL="285750" lvl="0" indent="-285750">
              <a:buClr>
                <a:schemeClr val="bg2"/>
              </a:buClr>
              <a:buFont typeface="Arial" panose="020B0604020202020204" pitchFamily="34" charset="0"/>
              <a:buChar char="•"/>
            </a:pPr>
            <a:r>
              <a:rPr lang="en-GB" dirty="0">
                <a:latin typeface="+mn-lt"/>
              </a:rPr>
              <a:t>Tutorial input</a:t>
            </a:r>
          </a:p>
          <a:p>
            <a:pPr marL="285750" lvl="0" indent="-285750">
              <a:buClr>
                <a:schemeClr val="bg2"/>
              </a:buClr>
              <a:buFont typeface="Arial" panose="020B0604020202020204" pitchFamily="34" charset="0"/>
              <a:buChar char="•"/>
            </a:pPr>
            <a:r>
              <a:rPr lang="en-GB" dirty="0">
                <a:latin typeface="+mn-lt"/>
              </a:rPr>
              <a:t>Wider support availability</a:t>
            </a:r>
          </a:p>
        </p:txBody>
      </p:sp>
      <p:pic>
        <p:nvPicPr>
          <p:cNvPr id="5" name="Picture 4" descr="A duckling in a person's hand&#10;&#10;Description automatically generated with low confidence">
            <a:extLst>
              <a:ext uri="{FF2B5EF4-FFF2-40B4-BE49-F238E27FC236}">
                <a16:creationId xmlns:a16="http://schemas.microsoft.com/office/drawing/2014/main" id="{94345F3B-9D35-4A69-909E-7B9C19B138EE}"/>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5233196" y="1581058"/>
            <a:ext cx="2492398" cy="336827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5" name="Google Shape;795;p35"/>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Preparing for progression</a:t>
            </a:r>
            <a:endParaRPr dirty="0"/>
          </a:p>
        </p:txBody>
      </p:sp>
      <p:sp>
        <p:nvSpPr>
          <p:cNvPr id="10" name="Subtitle 9">
            <a:extLst>
              <a:ext uri="{FF2B5EF4-FFF2-40B4-BE49-F238E27FC236}">
                <a16:creationId xmlns:a16="http://schemas.microsoft.com/office/drawing/2014/main" id="{5A167247-EF27-4768-8226-636D688009A0}"/>
              </a:ext>
            </a:extLst>
          </p:cNvPr>
          <p:cNvSpPr>
            <a:spLocks noGrp="1"/>
          </p:cNvSpPr>
          <p:nvPr>
            <p:ph type="subTitle" idx="20"/>
          </p:nvPr>
        </p:nvSpPr>
        <p:spPr>
          <a:xfrm>
            <a:off x="3514625" y="1066493"/>
            <a:ext cx="4906450" cy="2262105"/>
          </a:xfrm>
        </p:spPr>
        <p:txBody>
          <a:bodyPr/>
          <a:lstStyle/>
          <a:p>
            <a:pPr>
              <a:buClr>
                <a:schemeClr val="bg2"/>
              </a:buClr>
              <a:buFont typeface="Arial" panose="020B0604020202020204" pitchFamily="34" charset="0"/>
              <a:buChar char="•"/>
            </a:pPr>
            <a:r>
              <a:rPr lang="en-GB" dirty="0"/>
              <a:t>L3 staff taking some L2 lessons</a:t>
            </a:r>
          </a:p>
          <a:p>
            <a:pPr>
              <a:buClr>
                <a:schemeClr val="bg2"/>
              </a:buClr>
              <a:buFont typeface="Arial" panose="020B0604020202020204" pitchFamily="34" charset="0"/>
              <a:buChar char="•"/>
            </a:pPr>
            <a:r>
              <a:rPr lang="en-GB" dirty="0"/>
              <a:t>Teach a range of study skills to L2s</a:t>
            </a:r>
          </a:p>
          <a:p>
            <a:pPr>
              <a:buClr>
                <a:schemeClr val="bg2"/>
              </a:buClr>
              <a:buFont typeface="Arial" panose="020B0604020202020204" pitchFamily="34" charset="0"/>
              <a:buChar char="•"/>
            </a:pPr>
            <a:r>
              <a:rPr lang="en-GB" dirty="0"/>
              <a:t>Encouraging independent learning</a:t>
            </a:r>
          </a:p>
          <a:p>
            <a:pPr>
              <a:buClr>
                <a:schemeClr val="bg2"/>
              </a:buClr>
              <a:buFont typeface="Arial" panose="020B0604020202020204" pitchFamily="34" charset="0"/>
              <a:buChar char="•"/>
            </a:pPr>
            <a:r>
              <a:rPr lang="en-GB" dirty="0"/>
              <a:t>Teaching listening skills</a:t>
            </a:r>
          </a:p>
          <a:p>
            <a:pPr>
              <a:buClr>
                <a:schemeClr val="bg2"/>
              </a:buClr>
              <a:buFont typeface="Arial" panose="020B0604020202020204" pitchFamily="34" charset="0"/>
              <a:buChar char="•"/>
            </a:pPr>
            <a:r>
              <a:rPr lang="en-GB" dirty="0"/>
              <a:t>Research skills – library lessons</a:t>
            </a:r>
          </a:p>
          <a:p>
            <a:pPr>
              <a:buClr>
                <a:schemeClr val="bg2"/>
              </a:buClr>
              <a:buFont typeface="Arial" panose="020B0604020202020204" pitchFamily="34" charset="0"/>
              <a:buChar char="•"/>
            </a:pPr>
            <a:r>
              <a:rPr lang="en-GB" dirty="0"/>
              <a:t>Teach soft/transferrable skills</a:t>
            </a:r>
          </a:p>
        </p:txBody>
      </p:sp>
      <p:pic>
        <p:nvPicPr>
          <p:cNvPr id="3" name="Picture 2" descr="A group of baby ducks&#10;&#10;Description automatically generated with medium confidence">
            <a:extLst>
              <a:ext uri="{FF2B5EF4-FFF2-40B4-BE49-F238E27FC236}">
                <a16:creationId xmlns:a16="http://schemas.microsoft.com/office/drawing/2014/main" id="{32676718-6C2D-4C12-B028-3B5626B5BEF1}"/>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3924728" y="2105080"/>
            <a:ext cx="5095704" cy="2945954"/>
          </a:xfrm>
          <a:prstGeom prst="rect">
            <a:avLst/>
          </a:prstGeom>
        </p:spPr>
      </p:pic>
      <p:pic>
        <p:nvPicPr>
          <p:cNvPr id="6" name="Picture 5" descr="A close up of the moon&#10;&#10;Description automatically generated with low confidence">
            <a:extLst>
              <a:ext uri="{FF2B5EF4-FFF2-40B4-BE49-F238E27FC236}">
                <a16:creationId xmlns:a16="http://schemas.microsoft.com/office/drawing/2014/main" id="{4D44788F-F5E8-4119-800B-E508526EDB3A}"/>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1693622" y="4006777"/>
            <a:ext cx="2138638" cy="1044257"/>
          </a:xfrm>
          <a:prstGeom prst="rect">
            <a:avLst/>
          </a:prstGeom>
        </p:spPr>
      </p:pic>
    </p:spTree>
    <p:extLst>
      <p:ext uri="{BB962C8B-B14F-4D97-AF65-F5344CB8AC3E}">
        <p14:creationId xmlns:p14="http://schemas.microsoft.com/office/powerpoint/2010/main" val="3881614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3873357" y="1651784"/>
            <a:ext cx="5108717" cy="5108717"/>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056167"/>
            <a:ext cx="3423300" cy="361108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CONSIDER</a:t>
            </a:r>
            <a:br>
              <a:rPr lang="en-GB" sz="3600" dirty="0"/>
            </a:br>
            <a:r>
              <a:rPr lang="en-GB" sz="3600" dirty="0"/>
              <a:t>Think back to your college journey…</a:t>
            </a:r>
            <a:endParaRPr sz="3600" dirty="0"/>
          </a:p>
        </p:txBody>
      </p:sp>
      <p:sp>
        <p:nvSpPr>
          <p:cNvPr id="1138" name="Google Shape;1138;p47"/>
          <p:cNvSpPr/>
          <p:nvPr/>
        </p:nvSpPr>
        <p:spPr>
          <a:xfrm>
            <a:off x="4143300" y="784800"/>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FD4C10BE-4D07-4715-96DA-CD208FF721EF}"/>
              </a:ext>
            </a:extLst>
          </p:cNvPr>
          <p:cNvSpPr txBox="1"/>
          <p:nvPr/>
        </p:nvSpPr>
        <p:spPr>
          <a:xfrm>
            <a:off x="4243227" y="3184608"/>
            <a:ext cx="4274050" cy="1200329"/>
          </a:xfrm>
          <a:prstGeom prst="rect">
            <a:avLst/>
          </a:prstGeom>
          <a:noFill/>
        </p:spPr>
        <p:txBody>
          <a:bodyPr wrap="square">
            <a:spAutoFit/>
          </a:bodyPr>
          <a:lstStyle/>
          <a:p>
            <a:pPr marL="0" indent="0">
              <a:buNone/>
            </a:pPr>
            <a:r>
              <a:rPr lang="en-GB" sz="1800" dirty="0">
                <a:solidFill>
                  <a:schemeClr val="bg1"/>
                </a:solidFill>
                <a:latin typeface="+mn-lt"/>
              </a:rPr>
              <a:t>1. Did you know what you wanted to do? </a:t>
            </a:r>
            <a:endParaRPr lang="en-US" sz="1800" dirty="0">
              <a:solidFill>
                <a:schemeClr val="bg1"/>
              </a:solidFill>
              <a:latin typeface="+mn-lt"/>
            </a:endParaRPr>
          </a:p>
          <a:p>
            <a:pPr marL="0" indent="0">
              <a:buNone/>
            </a:pPr>
            <a:r>
              <a:rPr lang="en-GB" sz="1800" dirty="0">
                <a:solidFill>
                  <a:schemeClr val="bg1"/>
                </a:solidFill>
                <a:latin typeface="+mn-lt"/>
                <a:cs typeface="Calibri" panose="020F0502020204030204"/>
              </a:rPr>
              <a:t>2. Are you working in the same area that you studied? </a:t>
            </a:r>
          </a:p>
          <a:p>
            <a:pPr marL="0" indent="0">
              <a:buNone/>
            </a:pPr>
            <a:r>
              <a:rPr lang="en-GB" sz="1800" dirty="0">
                <a:solidFill>
                  <a:schemeClr val="bg1"/>
                </a:solidFill>
                <a:latin typeface="+mn-lt"/>
                <a:cs typeface="Calibri" panose="020F0502020204030204"/>
              </a:rPr>
              <a:t>3. How did your educational journey go? </a:t>
            </a:r>
          </a:p>
        </p:txBody>
      </p:sp>
      <p:pic>
        <p:nvPicPr>
          <p:cNvPr id="5" name="Picture 4" descr="A white bird with a black background&#10;&#10;Description automatically generated with low confidence">
            <a:extLst>
              <a:ext uri="{FF2B5EF4-FFF2-40B4-BE49-F238E27FC236}">
                <a16:creationId xmlns:a16="http://schemas.microsoft.com/office/drawing/2014/main" id="{C478FC5C-B835-4C77-B553-7D9145D3C55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5198724" y="-1"/>
            <a:ext cx="3783350" cy="2981567"/>
          </a:xfrm>
          <a:prstGeom prst="rect">
            <a:avLst/>
          </a:prstGeom>
        </p:spPr>
      </p:pic>
    </p:spTree>
    <p:extLst>
      <p:ext uri="{BB962C8B-B14F-4D97-AF65-F5344CB8AC3E}">
        <p14:creationId xmlns:p14="http://schemas.microsoft.com/office/powerpoint/2010/main" val="4287274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68D6479-CDA0-4ED5-AF81-557F6E54A295}"/>
              </a:ext>
            </a:extLst>
          </p:cNvPr>
          <p:cNvSpPr txBox="1"/>
          <p:nvPr/>
        </p:nvSpPr>
        <p:spPr>
          <a:xfrm>
            <a:off x="6253716" y="4581145"/>
            <a:ext cx="1784498" cy="307777"/>
          </a:xfrm>
          <a:prstGeom prst="rect">
            <a:avLst/>
          </a:prstGeom>
          <a:noFill/>
        </p:spPr>
        <p:txBody>
          <a:bodyPr wrap="square">
            <a:spAutoFit/>
          </a:bodyPr>
          <a:lstStyle/>
          <a:p>
            <a:r>
              <a:rPr lang="en-GB" sz="1400" dirty="0">
                <a:solidFill>
                  <a:schemeClr val="bg2"/>
                </a:solidFill>
                <a:latin typeface="+mn-lt"/>
                <a:hlinkClick r:id="rId3">
                  <a:extLst>
                    <a:ext uri="{A12FA001-AC4F-418D-AE19-62706E023703}">
                      <ahyp:hlinkClr xmlns:ahyp="http://schemas.microsoft.com/office/drawing/2018/hyperlinkcolor" val="tx"/>
                    </a:ext>
                  </a:extLst>
                </a:hlinkClick>
              </a:rPr>
              <a:t>Watch on YouTube</a:t>
            </a:r>
            <a:endParaRPr lang="en-GB" sz="1400" dirty="0">
              <a:solidFill>
                <a:schemeClr val="bg2"/>
              </a:solidFill>
              <a:latin typeface="+mn-lt"/>
            </a:endParaRPr>
          </a:p>
        </p:txBody>
      </p:sp>
      <p:pic>
        <p:nvPicPr>
          <p:cNvPr id="2" name="Online Media 1" title="Q 4 December Staff">
            <a:hlinkClick r:id="" action="ppaction://media"/>
            <a:extLst>
              <a:ext uri="{FF2B5EF4-FFF2-40B4-BE49-F238E27FC236}">
                <a16:creationId xmlns:a16="http://schemas.microsoft.com/office/drawing/2014/main" id="{A7C2DEB8-C3C9-45C6-BD01-23912D6B1C04}"/>
              </a:ext>
            </a:extLst>
          </p:cNvPr>
          <p:cNvPicPr>
            <a:picLocks noRot="1" noChangeAspect="1"/>
          </p:cNvPicPr>
          <p:nvPr>
            <a:videoFile r:link="rId1"/>
          </p:nvPr>
        </p:nvPicPr>
        <p:blipFill>
          <a:blip r:embed="rId4"/>
          <a:stretch>
            <a:fillRect/>
          </a:stretch>
        </p:blipFill>
        <p:spPr>
          <a:xfrm>
            <a:off x="513584" y="357416"/>
            <a:ext cx="7188083" cy="4061267"/>
          </a:xfrm>
          <a:prstGeom prst="rect">
            <a:avLst/>
          </a:prstGeom>
          <a:ln w="127000">
            <a:solidFill>
              <a:schemeClr val="accent1"/>
            </a:solidFill>
            <a:miter lim="800000"/>
          </a:ln>
        </p:spPr>
      </p:pic>
    </p:spTree>
    <p:extLst>
      <p:ext uri="{BB962C8B-B14F-4D97-AF65-F5344CB8AC3E}">
        <p14:creationId xmlns:p14="http://schemas.microsoft.com/office/powerpoint/2010/main" val="44686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6197670" y="3516489"/>
            <a:ext cx="2301517" cy="2301517"/>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40547" y="1113522"/>
            <a:ext cx="7961663" cy="3629559"/>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CONSIDER</a:t>
            </a:r>
            <a:br>
              <a:rPr lang="en-GB" sz="3600" dirty="0"/>
            </a:br>
            <a:r>
              <a:rPr lang="en-GB" sz="2800" dirty="0"/>
              <a:t>What stops students in your department progressing onto the next level of course? </a:t>
            </a:r>
            <a:br>
              <a:rPr lang="en-GB" sz="2800" dirty="0"/>
            </a:br>
            <a:br>
              <a:rPr lang="en-GB" sz="2800" dirty="0"/>
            </a:br>
            <a:r>
              <a:rPr lang="en-GB" sz="2800" dirty="0"/>
              <a:t>What sort of progression activities do you undertake with learners? </a:t>
            </a:r>
            <a:br>
              <a:rPr lang="en-GB" sz="2800" dirty="0"/>
            </a:br>
            <a:br>
              <a:rPr lang="en-GB" sz="2800" dirty="0"/>
            </a:br>
            <a:r>
              <a:rPr lang="en-GB" sz="2800" dirty="0"/>
              <a:t>When do these start? </a:t>
            </a:r>
            <a:endParaRPr sz="3600" dirty="0"/>
          </a:p>
        </p:txBody>
      </p:sp>
      <p:sp>
        <p:nvSpPr>
          <p:cNvPr id="1138" name="Google Shape;1138;p47"/>
          <p:cNvSpPr/>
          <p:nvPr/>
        </p:nvSpPr>
        <p:spPr>
          <a:xfrm>
            <a:off x="4335422" y="418326"/>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2133409"/>
      </p:ext>
    </p:extLst>
  </p:cSld>
  <p:clrMapOvr>
    <a:masterClrMapping/>
  </p:clrMapOvr>
</p:sld>
</file>

<file path=ppt/theme/theme1.xml><?xml version="1.0" encoding="utf-8"?>
<a:theme xmlns:a="http://schemas.openxmlformats.org/drawingml/2006/main" name="Campaign Planning Tools by Slidesgo">
  <a:themeElements>
    <a:clrScheme name="Custom 8">
      <a:dk1>
        <a:srgbClr val="272727"/>
      </a:dk1>
      <a:lt1>
        <a:srgbClr val="F0F0F0"/>
      </a:lt1>
      <a:dk2>
        <a:srgbClr val="00CC99"/>
      </a:dk2>
      <a:lt2>
        <a:srgbClr val="666666"/>
      </a:lt2>
      <a:accent1>
        <a:srgbClr val="00CC99"/>
      </a:accent1>
      <a:accent2>
        <a:srgbClr val="FFFFFF"/>
      </a:accent2>
      <a:accent3>
        <a:srgbClr val="FFFFFF"/>
      </a:accent3>
      <a:accent4>
        <a:srgbClr val="FFFFFF"/>
      </a:accent4>
      <a:accent5>
        <a:srgbClr val="FFFFFF"/>
      </a:accent5>
      <a:accent6>
        <a:srgbClr val="FFFFFF"/>
      </a:accent6>
      <a:hlink>
        <a:srgbClr val="272727"/>
      </a:hlink>
      <a:folHlink>
        <a:srgbClr val="0097A7"/>
      </a:folHlink>
    </a:clrScheme>
    <a:fontScheme name="Custom 2">
      <a:majorFont>
        <a:latin typeface="Oswald"/>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TotalTime>
  <Words>1651</Words>
  <Application>Microsoft Office PowerPoint</Application>
  <PresentationFormat>On-screen Show (16:9)</PresentationFormat>
  <Paragraphs>71</Paragraphs>
  <Slides>11</Slides>
  <Notes>10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Roboto</vt:lpstr>
      <vt:lpstr>DM Sans</vt:lpstr>
      <vt:lpstr>Fira Sans Extra Condensed Medium</vt:lpstr>
      <vt:lpstr>Oswald</vt:lpstr>
      <vt:lpstr>Arial</vt:lpstr>
      <vt:lpstr>Campaign Planning Tools by Slidesgo</vt:lpstr>
      <vt:lpstr>PERFECT PROGRESSION</vt:lpstr>
      <vt:lpstr>Aims</vt:lpstr>
      <vt:lpstr>CONSIDER There are many reasons why some students do not progress while they are in FE.  </vt:lpstr>
      <vt:lpstr>BARRIERS TO LEARNING</vt:lpstr>
      <vt:lpstr>SUPPORTING THE LEARNER JOURNEY</vt:lpstr>
      <vt:lpstr>Preparing for progression</vt:lpstr>
      <vt:lpstr>CONSIDER Think back to your college journey…</vt:lpstr>
      <vt:lpstr>PowerPoint Presentation</vt:lpstr>
      <vt:lpstr>CONSIDER What stops students in your department progressing onto the next level of course?   What sort of progression activities do you undertake with learners?   When do these start? </vt:lpstr>
      <vt:lpstr>BEHAVIOUR PREVENTING PROGRESSION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CAMPAIGN PLANNING TOOLS</dc:title>
  <dc:creator>Shaun Daubney</dc:creator>
  <cp:lastModifiedBy>Shaun Daubney</cp:lastModifiedBy>
  <cp:revision>26</cp:revision>
  <dcterms:modified xsi:type="dcterms:W3CDTF">2022-03-14T16:50:35Z</dcterms:modified>
</cp:coreProperties>
</file>